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orange juice" panose="020000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8218" autoAdjust="0"/>
  </p:normalViewPr>
  <p:slideViewPr>
    <p:cSldViewPr snapToGrid="0">
      <p:cViewPr varScale="1">
        <p:scale>
          <a:sx n="46" d="100"/>
          <a:sy n="46" d="100"/>
        </p:scale>
        <p:origin x="2021" y="29"/>
      </p:cViewPr>
      <p:guideLst/>
    </p:cSldViewPr>
  </p:slideViewPr>
  <p:notesTextViewPr>
    <p:cViewPr>
      <p:scale>
        <a:sx n="1" d="1"/>
        <a:sy n="1" d="1"/>
      </p:scale>
      <p:origin x="0" y="0"/>
    </p:cViewPr>
  </p:notesTextViewPr>
  <p:notesViewPr>
    <p:cSldViewPr snapToGrid="0">
      <p:cViewPr varScale="1">
        <p:scale>
          <a:sx n="63" d="100"/>
          <a:sy n="63" d="100"/>
        </p:scale>
        <p:origin x="228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F8B810-9257-47FF-B06E-5AEDC034565E}"/>
              </a:ext>
            </a:extLst>
          </p:cNvPr>
          <p:cNvSpPr>
            <a:spLocks noGrp="1"/>
          </p:cNvSpPr>
          <p:nvPr>
            <p:ph type="hdr" sz="quarter"/>
          </p:nvPr>
        </p:nvSpPr>
        <p:spPr>
          <a:xfrm>
            <a:off x="0" y="0"/>
            <a:ext cx="3267456" cy="755904"/>
          </a:xfrm>
          <a:prstGeom prst="rect">
            <a:avLst/>
          </a:prstGeom>
        </p:spPr>
        <p:txBody>
          <a:bodyPr vert="horz" lIns="91431" tIns="45716" rIns="91431" bIns="45716" rtlCol="0"/>
          <a:lstStyle>
            <a:lvl1pPr algn="l">
              <a:defRPr sz="1200"/>
            </a:lvl1pPr>
          </a:lstStyle>
          <a:p>
            <a:r>
              <a:rPr lang="en-US" sz="2400" dirty="0">
                <a:latin typeface="orange juice" panose="02000000000000000000" pitchFamily="2" charset="0"/>
              </a:rPr>
              <a:t>The Ugliness of Riches</a:t>
            </a:r>
          </a:p>
          <a:p>
            <a:r>
              <a:rPr lang="en-US" dirty="0"/>
              <a:t>(Amos)</a:t>
            </a:r>
          </a:p>
        </p:txBody>
      </p:sp>
      <p:sp>
        <p:nvSpPr>
          <p:cNvPr id="3" name="Date Placeholder 2">
            <a:extLst>
              <a:ext uri="{FF2B5EF4-FFF2-40B4-BE49-F238E27FC236}">
                <a16:creationId xmlns:a16="http://schemas.microsoft.com/office/drawing/2014/main" id="{D4D87F09-12E0-4490-898D-3569089CFCE2}"/>
              </a:ext>
            </a:extLst>
          </p:cNvPr>
          <p:cNvSpPr>
            <a:spLocks noGrp="1"/>
          </p:cNvSpPr>
          <p:nvPr>
            <p:ph type="dt" sz="quarter" idx="1"/>
          </p:nvPr>
        </p:nvSpPr>
        <p:spPr>
          <a:xfrm>
            <a:off x="3884613" y="0"/>
            <a:ext cx="2971800" cy="458788"/>
          </a:xfrm>
          <a:prstGeom prst="rect">
            <a:avLst/>
          </a:prstGeom>
        </p:spPr>
        <p:txBody>
          <a:bodyPr vert="horz" lIns="91431" tIns="45716" rIns="91431" bIns="45716" rtlCol="0"/>
          <a:lstStyle>
            <a:lvl1pPr algn="r">
              <a:defRPr sz="1200"/>
            </a:lvl1pPr>
          </a:lstStyle>
          <a:p>
            <a:r>
              <a:rPr lang="en-US" dirty="0"/>
              <a:t>February 18, 2 018 PM</a:t>
            </a:r>
          </a:p>
        </p:txBody>
      </p:sp>
      <p:sp>
        <p:nvSpPr>
          <p:cNvPr id="4" name="Footer Placeholder 3">
            <a:extLst>
              <a:ext uri="{FF2B5EF4-FFF2-40B4-BE49-F238E27FC236}">
                <a16:creationId xmlns:a16="http://schemas.microsoft.com/office/drawing/2014/main" id="{557B4AAC-E907-45C9-9832-2D6DF4B7FFD4}"/>
              </a:ext>
            </a:extLst>
          </p:cNvPr>
          <p:cNvSpPr>
            <a:spLocks noGrp="1"/>
          </p:cNvSpPr>
          <p:nvPr>
            <p:ph type="ftr" sz="quarter" idx="2"/>
          </p:nvPr>
        </p:nvSpPr>
        <p:spPr>
          <a:xfrm>
            <a:off x="0" y="8685214"/>
            <a:ext cx="2971800" cy="458787"/>
          </a:xfrm>
          <a:prstGeom prst="rect">
            <a:avLst/>
          </a:prstGeom>
        </p:spPr>
        <p:txBody>
          <a:bodyPr vert="horz" lIns="91431" tIns="45716" rIns="91431" bIns="45716"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8023F8D4-85D6-4B65-B14D-DCFD1389A858}"/>
              </a:ext>
            </a:extLst>
          </p:cNvPr>
          <p:cNvSpPr>
            <a:spLocks noGrp="1"/>
          </p:cNvSpPr>
          <p:nvPr>
            <p:ph type="sldNum" sz="quarter" idx="3"/>
          </p:nvPr>
        </p:nvSpPr>
        <p:spPr>
          <a:xfrm>
            <a:off x="3884613" y="8685214"/>
            <a:ext cx="2971800" cy="458787"/>
          </a:xfrm>
          <a:prstGeom prst="rect">
            <a:avLst/>
          </a:prstGeom>
        </p:spPr>
        <p:txBody>
          <a:bodyPr vert="horz" lIns="91431" tIns="45716" rIns="91431" bIns="45716" rtlCol="0" anchor="b"/>
          <a:lstStyle>
            <a:lvl1pPr algn="r">
              <a:defRPr sz="1200"/>
            </a:lvl1pPr>
          </a:lstStyle>
          <a:p>
            <a:r>
              <a:rPr lang="en-US" dirty="0"/>
              <a:t>    soundteaching.org    </a:t>
            </a:r>
            <a:fld id="{F6902EB8-A023-440E-969D-E27319E2C093}" type="slidenum">
              <a:rPr lang="en-US" smtClean="0"/>
              <a:t>‹#›</a:t>
            </a:fld>
            <a:endParaRPr lang="en-US" dirty="0"/>
          </a:p>
        </p:txBody>
      </p:sp>
    </p:spTree>
    <p:extLst>
      <p:ext uri="{BB962C8B-B14F-4D97-AF65-F5344CB8AC3E}">
        <p14:creationId xmlns:p14="http://schemas.microsoft.com/office/powerpoint/2010/main" val="1990464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1" tIns="45716" rIns="91431" bIns="45716" rtlCol="0"/>
          <a:lstStyle>
            <a:lvl1pPr algn="r">
              <a:defRPr sz="1200"/>
            </a:lvl1pPr>
          </a:lstStyle>
          <a:p>
            <a:fld id="{68ACC2CF-756B-4735-A7F5-F61E2FE33D2D}"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1" tIns="45716" rIns="91431" bIns="45716" rtlCol="0" anchor="b"/>
          <a:lstStyle>
            <a:lvl1pPr algn="r">
              <a:defRPr sz="1200"/>
            </a:lvl1pPr>
          </a:lstStyle>
          <a:p>
            <a:fld id="{542E59C5-06DE-4184-9952-662EE5ED165E}" type="slidenum">
              <a:rPr lang="en-US" smtClean="0"/>
              <a:t>‹#›</a:t>
            </a:fld>
            <a:endParaRPr lang="en-US"/>
          </a:p>
        </p:txBody>
      </p:sp>
    </p:spTree>
    <p:extLst>
      <p:ext uri="{BB962C8B-B14F-4D97-AF65-F5344CB8AC3E}">
        <p14:creationId xmlns:p14="http://schemas.microsoft.com/office/powerpoint/2010/main" val="279223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r>
              <a:rPr lang="en-US" b="1" dirty="0"/>
              <a:t>When I was in Junior High, I remember drawing floor plans of my dream home.</a:t>
            </a:r>
          </a:p>
          <a:p>
            <a:pPr marL="171434" indent="-171434" defTabSz="914311">
              <a:buFont typeface="Arial" panose="020B0604020202020204" pitchFamily="34" charset="0"/>
              <a:buChar char="•"/>
            </a:pPr>
            <a:r>
              <a:rPr lang="en-US" dirty="0"/>
              <a:t>Not much about master suites or kitchens, but always had things like indoor swimming pools, bowling alleys and basketball courts!</a:t>
            </a:r>
          </a:p>
          <a:p>
            <a:pPr marL="171434" indent="-171434" defTabSz="914311">
              <a:buFont typeface="Arial" panose="020B0604020202020204" pitchFamily="34" charset="0"/>
              <a:buChar char="•"/>
            </a:pPr>
            <a:r>
              <a:rPr lang="en-US" dirty="0"/>
              <a:t>There have been a few times when I have entered homes and thought, “So, this is how the other half lives!”</a:t>
            </a:r>
          </a:p>
          <a:p>
            <a:pPr defTabSz="914311"/>
            <a:r>
              <a:rPr lang="en-US" b="1" dirty="0"/>
              <a:t>Reminds me of the TV show, “Lifestyles of the Rich and Famous” (Robin Leach) 1984-95</a:t>
            </a:r>
          </a:p>
          <a:p>
            <a:pPr marL="171434" indent="-171434" defTabSz="914311">
              <a:buFont typeface="Arial" panose="020B0604020202020204" pitchFamily="34" charset="0"/>
              <a:buChar char="•"/>
            </a:pPr>
            <a:r>
              <a:rPr lang="en-US" dirty="0"/>
              <a:t>“Champagne wishes and Caviar dreams”</a:t>
            </a:r>
          </a:p>
          <a:p>
            <a:pPr marL="171434" indent="-171434" defTabSz="914311">
              <a:buFont typeface="Arial" panose="020B0604020202020204" pitchFamily="34" charset="0"/>
              <a:buChar char="•"/>
            </a:pPr>
            <a:r>
              <a:rPr lang="en-US" dirty="0"/>
              <a:t>Yachts, estates, Penthouse suites.  It is interesting what money can buy.</a:t>
            </a:r>
          </a:p>
          <a:p>
            <a:pPr marL="171434" indent="-171434" defTabSz="914311">
              <a:buFont typeface="Arial" panose="020B0604020202020204" pitchFamily="34" charset="0"/>
              <a:buChar char="•"/>
            </a:pPr>
            <a:r>
              <a:rPr lang="en-US" dirty="0"/>
              <a:t>This picture is of Tiger Wood’s mansion and grounds in Jupiter, Florida</a:t>
            </a:r>
          </a:p>
          <a:p>
            <a:pPr marL="171434" indent="-171434" defTabSz="914311">
              <a:buFont typeface="Arial" panose="020B0604020202020204" pitchFamily="34" charset="0"/>
              <a:buChar char="•"/>
            </a:pPr>
            <a:r>
              <a:rPr lang="en-US" dirty="0"/>
              <a:t>Private golf course in back yard, Yacht, Ocean, Two swimming pools, $50 Million (My new dream home!)</a:t>
            </a:r>
          </a:p>
          <a:p>
            <a:pPr defTabSz="914311"/>
            <a:r>
              <a:rPr lang="en-US" b="1" dirty="0"/>
              <a:t>The Bible, however, paints a different picture of riches:</a:t>
            </a:r>
          </a:p>
          <a:p>
            <a:pPr marL="171434" indent="-171434" defTabSz="914311">
              <a:buFont typeface="Arial" panose="020B0604020202020204" pitchFamily="34" charset="0"/>
              <a:buChar char="•"/>
            </a:pPr>
            <a:r>
              <a:rPr lang="en-US" dirty="0"/>
              <a:t>The rich young ruler “went away sorrowful” , because he loved his possessions more than God (Matthew 19:16-22)</a:t>
            </a:r>
          </a:p>
          <a:p>
            <a:pPr marL="171434" indent="-171434" defTabSz="914311">
              <a:buFont typeface="Arial" panose="020B0604020202020204" pitchFamily="34" charset="0"/>
              <a:buChar char="•"/>
            </a:pPr>
            <a:r>
              <a:rPr lang="en-US" dirty="0"/>
              <a:t>The rich fool died, trusting his riches, but not ready to meet his Maker (Luke 12:16-21)</a:t>
            </a:r>
          </a:p>
          <a:p>
            <a:pPr marL="171434" indent="-171434" defTabSz="914311">
              <a:buFont typeface="Arial" panose="020B0604020202020204" pitchFamily="34" charset="0"/>
              <a:buChar char="•"/>
            </a:pPr>
            <a:r>
              <a:rPr lang="en-US" dirty="0"/>
              <a:t>James warned of the dangers of showing favoritism toward the rich (James 2:1-4)</a:t>
            </a:r>
          </a:p>
          <a:p>
            <a:pPr defTabSz="914311"/>
            <a:r>
              <a:rPr lang="en-US" b="1" dirty="0"/>
              <a:t>Truly, </a:t>
            </a:r>
            <a:r>
              <a:rPr lang="en-US" i="1" dirty="0"/>
              <a:t>“the love of money is a root of all kinds of evil, for which some have strayed from the faith in their greediness, and pierced themselves through with many sorrows” </a:t>
            </a:r>
            <a:r>
              <a:rPr lang="en-US" b="1" dirty="0"/>
              <a:t>(1 Timothy 6:10).</a:t>
            </a:r>
          </a:p>
          <a:p>
            <a:pPr defTabSz="914311"/>
            <a:endParaRPr lang="en-US" b="1" dirty="0"/>
          </a:p>
          <a:p>
            <a:pPr defTabSz="914311"/>
            <a:r>
              <a:rPr lang="en-US" b="1" dirty="0"/>
              <a:t>This truth is well illustrated by Amos and his dealing with Israel.  Riches ARE UGLY!</a:t>
            </a:r>
          </a:p>
          <a:p>
            <a:pPr defTabSz="914311"/>
            <a:endParaRPr lang="en-US" dirty="0"/>
          </a:p>
          <a:p>
            <a:pPr defTabSz="914311"/>
            <a:endParaRPr lang="en-US" dirty="0"/>
          </a:p>
          <a:p>
            <a:r>
              <a:rPr lang="en-US" dirty="0"/>
              <a:t>Note:  Picture borrowed from visitflorida.com website.</a:t>
            </a:r>
          </a:p>
          <a:p>
            <a:r>
              <a:rPr lang="en-US" dirty="0"/>
              <a:t>Estate belongs to Tiger Woods (valued by website at $50 million)</a:t>
            </a:r>
          </a:p>
        </p:txBody>
      </p:sp>
      <p:sp>
        <p:nvSpPr>
          <p:cNvPr id="4" name="Slide Number Placeholder 3"/>
          <p:cNvSpPr>
            <a:spLocks noGrp="1"/>
          </p:cNvSpPr>
          <p:nvPr>
            <p:ph type="sldNum" sz="quarter" idx="10"/>
          </p:nvPr>
        </p:nvSpPr>
        <p:spPr/>
        <p:txBody>
          <a:bodyPr/>
          <a:lstStyle/>
          <a:p>
            <a:fld id="{542E59C5-06DE-4184-9952-662EE5ED165E}" type="slidenum">
              <a:rPr lang="en-US" smtClean="0"/>
              <a:t>1</a:t>
            </a:fld>
            <a:endParaRPr lang="en-US"/>
          </a:p>
        </p:txBody>
      </p:sp>
    </p:spTree>
    <p:extLst>
      <p:ext uri="{BB962C8B-B14F-4D97-AF65-F5344CB8AC3E}">
        <p14:creationId xmlns:p14="http://schemas.microsoft.com/office/powerpoint/2010/main" val="225665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b="1" dirty="0"/>
              <a:t>The Prophet Amos was not a typical prophet, like those of Samuel’s school (1 Samuel 19:20)</a:t>
            </a:r>
          </a:p>
          <a:p>
            <a:pPr marL="171434" indent="-171434" defTabSz="914311">
              <a:buFont typeface="Arial" panose="020B0604020202020204" pitchFamily="34" charset="0"/>
              <a:buChar char="•"/>
              <a:defRPr/>
            </a:pPr>
            <a:r>
              <a:rPr lang="en-US" dirty="0"/>
              <a:t>He described himself in Amos 7:14</a:t>
            </a:r>
          </a:p>
          <a:p>
            <a:pPr defTabSz="914311">
              <a:defRPr/>
            </a:pPr>
            <a:r>
              <a:rPr lang="en-US" b="1" dirty="0"/>
              <a:t>(Amos 7:14), </a:t>
            </a:r>
            <a:r>
              <a:rPr lang="en-US" i="1" dirty="0"/>
              <a:t>“I was no prophet, nor was I a son of a prophet, but I was a </a:t>
            </a:r>
            <a:r>
              <a:rPr lang="en-US" i="1" dirty="0" err="1"/>
              <a:t>sheepbreeder</a:t>
            </a:r>
            <a:r>
              <a:rPr lang="en-US" i="1" dirty="0"/>
              <a:t> and a tender of sycamore fruit.”</a:t>
            </a:r>
          </a:p>
          <a:p>
            <a:pPr marL="171434" indent="-171434" defTabSz="914311">
              <a:buFont typeface="Arial" panose="020B0604020202020204" pitchFamily="34" charset="0"/>
              <a:buChar char="•"/>
              <a:defRPr/>
            </a:pPr>
            <a:r>
              <a:rPr lang="en-US" dirty="0"/>
              <a:t>He was from </a:t>
            </a:r>
            <a:r>
              <a:rPr lang="en-US" dirty="0" err="1"/>
              <a:t>Tekoah</a:t>
            </a:r>
            <a:r>
              <a:rPr lang="en-US" dirty="0"/>
              <a:t>, a town 12 miles south of Jerusalem, which bordered the harsh Judean Wilderness</a:t>
            </a:r>
          </a:p>
          <a:p>
            <a:pPr marL="171434" indent="-171434" defTabSz="914311">
              <a:buFont typeface="Arial" panose="020B0604020202020204" pitchFamily="34" charset="0"/>
              <a:buChar char="•"/>
              <a:defRPr/>
            </a:pPr>
            <a:r>
              <a:rPr lang="en-US" dirty="0"/>
              <a:t>He was called to leave his home, and travel north into Israel, to take a message of judgment to the people</a:t>
            </a:r>
          </a:p>
          <a:p>
            <a:pPr marL="171434" indent="-171434" defTabSz="914311">
              <a:buFont typeface="Arial" panose="020B0604020202020204" pitchFamily="34" charset="0"/>
              <a:buChar char="•"/>
              <a:defRPr/>
            </a:pPr>
            <a:r>
              <a:rPr lang="en-US" b="1" dirty="0"/>
              <a:t>Consider his response to Amaziah, the priest of Bethel, who ordered him</a:t>
            </a:r>
            <a:r>
              <a:rPr lang="en-US" b="1" i="1" dirty="0"/>
              <a:t>, </a:t>
            </a:r>
            <a:r>
              <a:rPr lang="en-US" i="1" dirty="0"/>
              <a:t>“Go, you seer!  Flee to the land of Judah.  There eat bread, and there prophesy.</a:t>
            </a:r>
            <a:r>
              <a:rPr lang="en-US" dirty="0"/>
              <a:t> </a:t>
            </a:r>
            <a:r>
              <a:rPr lang="en-US" i="1" dirty="0"/>
              <a:t>But never again prophesy at Bethel, for it is the king's sanctuary, and it is the royal residence.” </a:t>
            </a:r>
            <a:r>
              <a:rPr lang="en-US" b="1" dirty="0"/>
              <a:t>(Amos 7:12-13)</a:t>
            </a:r>
          </a:p>
          <a:p>
            <a:pPr defTabSz="914311">
              <a:defRPr/>
            </a:pPr>
            <a:r>
              <a:rPr lang="en-US" b="1" dirty="0"/>
              <a:t>(Amos 7:14-15), </a:t>
            </a:r>
            <a:r>
              <a:rPr lang="en-US" b="1" i="1" dirty="0"/>
              <a:t>“</a:t>
            </a:r>
            <a:r>
              <a:rPr lang="en-US" i="1" dirty="0"/>
              <a:t>Then Amos answered, and said to Amaziah:  ‘I was no prophet, nor was I a son of a prophet, but I was a </a:t>
            </a:r>
            <a:r>
              <a:rPr lang="en-US" i="1" dirty="0" err="1"/>
              <a:t>sheepbreeder</a:t>
            </a:r>
            <a:r>
              <a:rPr lang="en-US" i="1" dirty="0"/>
              <a:t> and a tender of sycamore fruit. </a:t>
            </a:r>
            <a:r>
              <a:rPr lang="en-US" i="1" baseline="30000" dirty="0"/>
              <a:t>15</a:t>
            </a:r>
            <a:r>
              <a:rPr lang="en-US" i="1" dirty="0"/>
              <a:t> Then the Lord took me as I followed the flock, </a:t>
            </a:r>
            <a:r>
              <a:rPr lang="en-US" b="1" i="1" dirty="0"/>
              <a:t>and the Lord said to me, “Go, prophesy to My people Israel</a:t>
            </a:r>
            <a:r>
              <a:rPr lang="en-US" i="1" dirty="0"/>
              <a:t>.”’”</a:t>
            </a:r>
            <a:endParaRPr lang="en-US" b="1" i="1" dirty="0"/>
          </a:p>
          <a:p>
            <a:pPr marL="171434" indent="-171434" defTabSz="914311">
              <a:buFont typeface="Arial" panose="020B0604020202020204" pitchFamily="34" charset="0"/>
              <a:buChar char="•"/>
              <a:defRPr/>
            </a:pPr>
            <a:r>
              <a:rPr lang="en-US" b="1" dirty="0"/>
              <a:t>Imagine the simple shepherd witnessing the decadence of Jeroboam’s court in Bethel, </a:t>
            </a:r>
            <a:r>
              <a:rPr lang="en-US" i="1" dirty="0"/>
              <a:t>“Thus says the Lord: ‘For three transgressions of Israel, and for four, I will not turn away its punishment, Because they sell the righteous for silver, And the poor for a pair of sandals.’” </a:t>
            </a:r>
            <a:r>
              <a:rPr lang="en-US" b="1" i="0" dirty="0"/>
              <a:t>(Amos 2:6)</a:t>
            </a:r>
          </a:p>
          <a:p>
            <a:pPr marL="171434" indent="-171434" defTabSz="914311">
              <a:buFont typeface="Arial" panose="020B0604020202020204" pitchFamily="34" charset="0"/>
              <a:buChar char="•"/>
              <a:defRPr/>
            </a:pPr>
            <a:endParaRPr lang="en-US" i="1" dirty="0"/>
          </a:p>
          <a:p>
            <a:pPr defTabSz="914311">
              <a:defRPr/>
            </a:pPr>
            <a:r>
              <a:rPr lang="en-US" b="1" i="1" dirty="0"/>
              <a:t>One of the foremost of Amos complaints centered on the sins of Israel, brought about by riches and luxury.</a:t>
            </a:r>
          </a:p>
          <a:p>
            <a:pPr marL="171434" indent="-171434" defTabSz="914311">
              <a:buFont typeface="Arial" panose="020B0604020202020204" pitchFamily="34" charset="0"/>
              <a:buChar char="•"/>
              <a:defRPr/>
            </a:pPr>
            <a:r>
              <a:rPr lang="en-US" b="1" dirty="0"/>
              <a:t>Paul in Athens</a:t>
            </a:r>
          </a:p>
          <a:p>
            <a:pPr marL="171434" indent="-171434" defTabSz="914311">
              <a:buFont typeface="Arial" panose="020B0604020202020204" pitchFamily="34" charset="0"/>
              <a:buChar char="•"/>
              <a:defRPr/>
            </a:pPr>
            <a:r>
              <a:rPr lang="en-US" b="1" dirty="0"/>
              <a:t>(Acts 17:16), </a:t>
            </a:r>
            <a:r>
              <a:rPr lang="en-US" i="1" dirty="0"/>
              <a:t>“</a:t>
            </a:r>
            <a:r>
              <a:rPr lang="en-US" b="0" i="1" dirty="0"/>
              <a:t>Now while Paul waited for them at Athens, his spirit was provoked within him when he saw that the city was given over to idols.”</a:t>
            </a:r>
          </a:p>
          <a:p>
            <a:pPr marL="171434" indent="-171434" defTabSz="914311">
              <a:buFont typeface="Arial" panose="020B0604020202020204" pitchFamily="34" charset="0"/>
              <a:buChar char="•"/>
              <a:defRPr/>
            </a:pPr>
            <a:r>
              <a:rPr lang="en-US" b="1" dirty="0"/>
              <a:t>No doubt Amos’ spirit was likewise provoked in him when he saw the riches of Israel, side by side with extreme poverty and oppression</a:t>
            </a:r>
          </a:p>
        </p:txBody>
      </p:sp>
      <p:sp>
        <p:nvSpPr>
          <p:cNvPr id="4" name="Slide Number Placeholder 3"/>
          <p:cNvSpPr>
            <a:spLocks noGrp="1"/>
          </p:cNvSpPr>
          <p:nvPr>
            <p:ph type="sldNum" sz="quarter" idx="10"/>
          </p:nvPr>
        </p:nvSpPr>
        <p:spPr/>
        <p:txBody>
          <a:bodyPr/>
          <a:lstStyle/>
          <a:p>
            <a:fld id="{542E59C5-06DE-4184-9952-662EE5ED165E}" type="slidenum">
              <a:rPr lang="en-US" smtClean="0"/>
              <a:t>2</a:t>
            </a:fld>
            <a:endParaRPr lang="en-US"/>
          </a:p>
        </p:txBody>
      </p:sp>
    </p:spTree>
    <p:extLst>
      <p:ext uri="{BB962C8B-B14F-4D97-AF65-F5344CB8AC3E}">
        <p14:creationId xmlns:p14="http://schemas.microsoft.com/office/powerpoint/2010/main" val="46999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b="1" dirty="0"/>
              <a:t>Extreme luxury tied to immorality</a:t>
            </a:r>
          </a:p>
          <a:p>
            <a:pPr marL="171434" indent="-171434" defTabSz="914311">
              <a:buFont typeface="Arial" panose="020B0604020202020204" pitchFamily="34" charset="0"/>
              <a:buChar char="•"/>
              <a:defRPr/>
            </a:pPr>
            <a:r>
              <a:rPr lang="en-US" dirty="0"/>
              <a:t>The luxury in Samaria and Bethel is specifically referenced in the pronouncement of judgment upon Israel</a:t>
            </a:r>
          </a:p>
          <a:p>
            <a:pPr defTabSz="914311">
              <a:defRPr/>
            </a:pPr>
            <a:r>
              <a:rPr lang="en-US" b="1" dirty="0"/>
              <a:t>(Amos 3:12-15), </a:t>
            </a:r>
            <a:r>
              <a:rPr lang="en-US" i="1" dirty="0"/>
              <a:t>“Thus says the Lord: ‘As a shepherd takes from the mouth of a lion two legs or a piece of an ear, so shall the children of Israel be taken out who dwell in Samaria—</a:t>
            </a:r>
            <a:r>
              <a:rPr lang="en-US" b="1" i="1" dirty="0"/>
              <a:t>In the corner of a bed and on the edge of a couch! </a:t>
            </a:r>
            <a:r>
              <a:rPr lang="en-US" i="1" baseline="30000" dirty="0"/>
              <a:t>13</a:t>
            </a:r>
            <a:r>
              <a:rPr lang="en-US" i="1" dirty="0"/>
              <a:t> Hear and testify against the house of Jacob, ”Says the Lord God, the God of hosts, </a:t>
            </a:r>
            <a:r>
              <a:rPr lang="en-US" i="1" baseline="30000" dirty="0"/>
              <a:t>14</a:t>
            </a:r>
            <a:r>
              <a:rPr lang="en-US" i="1" dirty="0"/>
              <a:t> “That in the day I punish Israel for their transgressions, I will also visit destruction on the altars of Bethel; And the horns of the altar shall be cut off and fall to the ground. </a:t>
            </a:r>
            <a:r>
              <a:rPr lang="en-US" i="1" baseline="30000" dirty="0"/>
              <a:t>15</a:t>
            </a:r>
            <a:r>
              <a:rPr lang="en-US" i="1" dirty="0"/>
              <a:t> </a:t>
            </a:r>
            <a:r>
              <a:rPr lang="en-US" b="1" i="1" dirty="0"/>
              <a:t>I will destroy the winter house along with the summer house; the houses of ivory shall perish, and the great houses shall have an end</a:t>
            </a:r>
            <a:r>
              <a:rPr lang="en-US" i="1" dirty="0"/>
              <a:t>,” Says the Lord.”</a:t>
            </a:r>
          </a:p>
          <a:p>
            <a:pPr marL="171434" indent="-171434" defTabSz="914311">
              <a:buFont typeface="Arial" panose="020B0604020202020204" pitchFamily="34" charset="0"/>
              <a:buChar char="•"/>
              <a:defRPr/>
            </a:pPr>
            <a:r>
              <a:rPr lang="en-US" b="1" dirty="0"/>
              <a:t>Also consider the following passages that show the extreme luxury, revelries and debauchery of the nation</a:t>
            </a:r>
          </a:p>
          <a:p>
            <a:pPr defTabSz="914311">
              <a:defRPr/>
            </a:pPr>
            <a:r>
              <a:rPr lang="en-US" b="1" dirty="0"/>
              <a:t>(Amos 4:1), </a:t>
            </a:r>
            <a:r>
              <a:rPr lang="en-US" i="1" dirty="0"/>
              <a:t>“Hear this word, you cows of Bashan, who are on the mountain of Samaria, who oppress the poor, who crush the needy, who say to your husbands, “Bring wine, let us drink!”</a:t>
            </a:r>
          </a:p>
          <a:p>
            <a:pPr defTabSz="914311">
              <a:defRPr/>
            </a:pPr>
            <a:r>
              <a:rPr lang="en-US" b="1" dirty="0"/>
              <a:t>(Amos 6:1, 4-6), (1), </a:t>
            </a:r>
            <a:r>
              <a:rPr lang="en-US" i="1" dirty="0"/>
              <a:t>“Woe to you who are at ease in Zion”; </a:t>
            </a:r>
            <a:r>
              <a:rPr lang="en-US" b="1" dirty="0"/>
              <a:t>(4-6), </a:t>
            </a:r>
            <a:r>
              <a:rPr lang="en-US" i="1" dirty="0"/>
              <a:t>“Who lie on beds of ivory, stretch out on your couches, eat lambs from the flock and calves from the midst of the stall; </a:t>
            </a:r>
            <a:r>
              <a:rPr lang="en-US" i="1" baseline="30000" dirty="0"/>
              <a:t>5</a:t>
            </a:r>
            <a:r>
              <a:rPr lang="en-US" i="1" dirty="0"/>
              <a:t> Who sing idly to the sound of stringed instruments, and invent for yourselves musical instruments like David; </a:t>
            </a:r>
            <a:r>
              <a:rPr lang="en-US" i="1" baseline="30000" dirty="0"/>
              <a:t>6</a:t>
            </a:r>
            <a:r>
              <a:rPr lang="en-US" i="1" dirty="0"/>
              <a:t> who drink wine from bowls, and anoint yourselves with the best ointments, but are not grieved for the affliction of Joseph.”</a:t>
            </a:r>
          </a:p>
          <a:p>
            <a:pPr marL="171434" indent="-171434" defTabSz="914311">
              <a:buFont typeface="Arial" panose="020B0604020202020204" pitchFamily="34" charset="0"/>
              <a:buChar char="•"/>
              <a:defRPr/>
            </a:pPr>
            <a:r>
              <a:rPr lang="en-US" b="1" dirty="0"/>
              <a:t>Revelries</a:t>
            </a:r>
          </a:p>
          <a:p>
            <a:pPr defTabSz="914311">
              <a:defRPr/>
            </a:pPr>
            <a:r>
              <a:rPr lang="en-US" b="1" dirty="0"/>
              <a:t>(Amos 2:8), </a:t>
            </a:r>
            <a:r>
              <a:rPr lang="en-US" i="1" dirty="0"/>
              <a:t>“They lie down by every altar on clothes taken in pledge, and drink the wine of the condemned in the house of their god.”</a:t>
            </a:r>
          </a:p>
          <a:p>
            <a:pPr marL="171434" indent="-171434" defTabSz="914311">
              <a:buFont typeface="Arial" panose="020B0604020202020204" pitchFamily="34" charset="0"/>
              <a:buChar char="•"/>
              <a:defRPr/>
            </a:pPr>
            <a:r>
              <a:rPr lang="en-US" b="1" dirty="0"/>
              <a:t>Debauchery</a:t>
            </a:r>
          </a:p>
          <a:p>
            <a:pPr defTabSz="914311">
              <a:defRPr/>
            </a:pPr>
            <a:r>
              <a:rPr lang="en-US" b="1" dirty="0"/>
              <a:t>(Amos 2:7), </a:t>
            </a:r>
            <a:r>
              <a:rPr lang="en-US" i="1" dirty="0"/>
              <a:t>“They pant after the dust of the earth which is on the head of the poor, and pervert the way of the humble.</a:t>
            </a:r>
            <a:br>
              <a:rPr lang="en-US" i="1" dirty="0"/>
            </a:br>
            <a:r>
              <a:rPr lang="en-US" i="1" dirty="0"/>
              <a:t>A man and his father go in to the same girl, to defile My holy name.”</a:t>
            </a:r>
          </a:p>
          <a:p>
            <a:pPr marL="171434" indent="-171434" defTabSz="914311">
              <a:buFont typeface="Arial" panose="020B0604020202020204" pitchFamily="34" charset="0"/>
              <a:buChar char="•"/>
              <a:defRPr/>
            </a:pPr>
            <a:r>
              <a:rPr lang="en-US" b="1" dirty="0"/>
              <a:t>It is often the case that riches are used for hedonistic pleasures. Men’s focus on pleasure rather than God!</a:t>
            </a:r>
          </a:p>
          <a:p>
            <a:pPr defTabSz="914311">
              <a:defRPr/>
            </a:pPr>
            <a:r>
              <a:rPr lang="en-US" b="1" dirty="0"/>
              <a:t>(Luke 12:19-21), </a:t>
            </a:r>
            <a:r>
              <a:rPr lang="en-US" i="1" dirty="0"/>
              <a:t>“And I will say to my soul, “Soul, you have many goods laid up for many years; take your ease; eat, drink, and be merry.” ’</a:t>
            </a:r>
            <a:r>
              <a:rPr lang="en-US" i="1" baseline="30000" dirty="0"/>
              <a:t> 20</a:t>
            </a:r>
            <a:r>
              <a:rPr lang="en-US" i="1" dirty="0"/>
              <a:t> But God said to him, ‘Fool! This night your soul will be required of you; then whose will those things be which you have provided?’  </a:t>
            </a:r>
            <a:r>
              <a:rPr lang="en-US" i="1" baseline="30000" dirty="0"/>
              <a:t>21</a:t>
            </a:r>
            <a:r>
              <a:rPr lang="en-US" i="1" dirty="0"/>
              <a:t> “So is he who lays up treasure for himself, and is not rich toward God.”</a:t>
            </a:r>
          </a:p>
        </p:txBody>
      </p:sp>
      <p:sp>
        <p:nvSpPr>
          <p:cNvPr id="4" name="Slide Number Placeholder 3"/>
          <p:cNvSpPr>
            <a:spLocks noGrp="1"/>
          </p:cNvSpPr>
          <p:nvPr>
            <p:ph type="sldNum" sz="quarter" idx="10"/>
          </p:nvPr>
        </p:nvSpPr>
        <p:spPr/>
        <p:txBody>
          <a:bodyPr/>
          <a:lstStyle/>
          <a:p>
            <a:fld id="{542E59C5-06DE-4184-9952-662EE5ED165E}" type="slidenum">
              <a:rPr lang="en-US" smtClean="0"/>
              <a:t>3</a:t>
            </a:fld>
            <a:endParaRPr lang="en-US"/>
          </a:p>
        </p:txBody>
      </p:sp>
    </p:spTree>
    <p:extLst>
      <p:ext uri="{BB962C8B-B14F-4D97-AF65-F5344CB8AC3E}">
        <p14:creationId xmlns:p14="http://schemas.microsoft.com/office/powerpoint/2010/main" val="259530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b="1" dirty="0"/>
              <a:t>Riches supported by the oppression of the poor</a:t>
            </a:r>
          </a:p>
          <a:p>
            <a:pPr defTabSz="914311">
              <a:defRPr/>
            </a:pPr>
            <a:r>
              <a:rPr lang="en-US" b="1" dirty="0"/>
              <a:t>(Amos 2:6-7a), </a:t>
            </a:r>
            <a:r>
              <a:rPr lang="en-US" i="1" dirty="0"/>
              <a:t>“Thus says the Lord: “For three transgressions of Israel, and for four, I will not turn away its punishment, because they sell the righteous for silver, and the poor for a pair of sandals. </a:t>
            </a:r>
            <a:r>
              <a:rPr lang="en-US" i="1" baseline="30000" dirty="0"/>
              <a:t>7</a:t>
            </a:r>
            <a:r>
              <a:rPr lang="en-US" i="1" dirty="0"/>
              <a:t> They pant after the dust of the earth which is on the head of the poor…”</a:t>
            </a:r>
          </a:p>
          <a:p>
            <a:pPr defTabSz="914311">
              <a:defRPr/>
            </a:pPr>
            <a:r>
              <a:rPr lang="en-US" b="1" dirty="0"/>
              <a:t>(Amos 3:9-10),</a:t>
            </a:r>
            <a:r>
              <a:rPr lang="en-US" b="1" i="1" dirty="0"/>
              <a:t> </a:t>
            </a:r>
            <a:r>
              <a:rPr lang="en-US" i="1" dirty="0"/>
              <a:t>“Proclaim in the palaces at Ashdod, and in the palaces in the land of Egypt, and say: ‘Assemble on the mountains of Samaria; see great tumults in her midst, and the oppressed within her. </a:t>
            </a:r>
            <a:r>
              <a:rPr lang="en-US" i="1" baseline="30000" dirty="0"/>
              <a:t>10</a:t>
            </a:r>
            <a:r>
              <a:rPr lang="en-US" i="1" dirty="0"/>
              <a:t> For they do not know to do right,’</a:t>
            </a:r>
            <a:br>
              <a:rPr lang="en-US" i="1" dirty="0"/>
            </a:br>
            <a:r>
              <a:rPr lang="en-US" i="1" dirty="0"/>
              <a:t>Says the Lord, ‘Who store up violence and robbery in their palaces.’ ”</a:t>
            </a:r>
          </a:p>
          <a:p>
            <a:pPr defTabSz="914311">
              <a:defRPr/>
            </a:pPr>
            <a:r>
              <a:rPr lang="en-US" b="1" dirty="0"/>
              <a:t>(Amos 4:1), </a:t>
            </a:r>
            <a:r>
              <a:rPr lang="en-US" i="1" dirty="0"/>
              <a:t>“Hear this word, you cows of Bashan, who are on the mountain of Samaria, who oppress the poor, who crush the needy, who say to your husbands, “Bring wine, let us drink!”</a:t>
            </a:r>
          </a:p>
          <a:p>
            <a:pPr defTabSz="914311">
              <a:defRPr/>
            </a:pPr>
            <a:r>
              <a:rPr lang="en-US" b="1" dirty="0"/>
              <a:t>(Amos 5:11), </a:t>
            </a:r>
            <a:r>
              <a:rPr lang="en-US" i="1" dirty="0"/>
              <a:t>“Therefore, because you tread down the poor and take grain taxes from him, though you have built houses of hewn stone, yet you shall not dwell in them; you have planted pleasant vineyards, but you shall not drink wine from them.”</a:t>
            </a:r>
          </a:p>
          <a:p>
            <a:pPr defTabSz="914311">
              <a:defRPr/>
            </a:pPr>
            <a:r>
              <a:rPr lang="en-US" b="1" dirty="0"/>
              <a:t>(Amos 8:4-6), </a:t>
            </a:r>
            <a:r>
              <a:rPr lang="en-US" i="1" dirty="0"/>
              <a:t>“Hear this, you who swallow up the needy, and make the poor of the land fail, </a:t>
            </a:r>
            <a:r>
              <a:rPr lang="en-US" i="1" baseline="30000" dirty="0"/>
              <a:t>5</a:t>
            </a:r>
            <a:r>
              <a:rPr lang="en-US" i="1" dirty="0"/>
              <a:t> Saying: “When will the New Moon be past, that we may sell grain? And the Sabbath, that we may trade wheat? Making the ephah small and the shekel large, falsifying the scales by deceit, </a:t>
            </a:r>
            <a:r>
              <a:rPr lang="en-US" i="1" baseline="30000" dirty="0"/>
              <a:t>6</a:t>
            </a:r>
            <a:r>
              <a:rPr lang="en-US" i="1" dirty="0"/>
              <a:t> That we may buy the poor for silver, and the needy for a pair of sandals—even sell the bad wheat?”</a:t>
            </a:r>
          </a:p>
          <a:p>
            <a:pPr marL="171434" indent="-171434" defTabSz="914311">
              <a:buFont typeface="Arial" panose="020B0604020202020204" pitchFamily="34" charset="0"/>
              <a:buChar char="•"/>
              <a:defRPr/>
            </a:pPr>
            <a:r>
              <a:rPr lang="en-US" b="1" dirty="0"/>
              <a:t>It is typical for the rich to oppress.  Why then do we so often court and defer to them</a:t>
            </a:r>
          </a:p>
          <a:p>
            <a:pPr defTabSz="914311">
              <a:defRPr/>
            </a:pPr>
            <a:r>
              <a:rPr lang="en-US" b="1" dirty="0"/>
              <a:t>(James 2:6-7), </a:t>
            </a:r>
            <a:r>
              <a:rPr lang="en-US" i="1" dirty="0"/>
              <a:t>“But you have dishonored the poor man. Do not the rich oppress you and drag you into the courts?</a:t>
            </a:r>
            <a:r>
              <a:rPr lang="en-US" i="1" baseline="30000" dirty="0"/>
              <a:t> 7</a:t>
            </a:r>
            <a:r>
              <a:rPr lang="en-US" i="1" dirty="0"/>
              <a:t> Do they not blaspheme that noble name by which you are called?”</a:t>
            </a:r>
          </a:p>
          <a:p>
            <a:endParaRPr lang="en-US" dirty="0"/>
          </a:p>
        </p:txBody>
      </p:sp>
      <p:sp>
        <p:nvSpPr>
          <p:cNvPr id="4" name="Slide Number Placeholder 3"/>
          <p:cNvSpPr>
            <a:spLocks noGrp="1"/>
          </p:cNvSpPr>
          <p:nvPr>
            <p:ph type="sldNum" sz="quarter" idx="10"/>
          </p:nvPr>
        </p:nvSpPr>
        <p:spPr/>
        <p:txBody>
          <a:bodyPr/>
          <a:lstStyle/>
          <a:p>
            <a:fld id="{542E59C5-06DE-4184-9952-662EE5ED165E}" type="slidenum">
              <a:rPr lang="en-US" smtClean="0"/>
              <a:t>4</a:t>
            </a:fld>
            <a:endParaRPr lang="en-US"/>
          </a:p>
        </p:txBody>
      </p:sp>
    </p:spTree>
    <p:extLst>
      <p:ext uri="{BB962C8B-B14F-4D97-AF65-F5344CB8AC3E}">
        <p14:creationId xmlns:p14="http://schemas.microsoft.com/office/powerpoint/2010/main" val="1918231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b="1" dirty="0"/>
              <a:t>Perversions of Justice (The use of government &amp; influence to rig the system)</a:t>
            </a:r>
          </a:p>
          <a:p>
            <a:pPr marL="171434" indent="-171434" defTabSz="914311">
              <a:buFont typeface="Arial" panose="020B0604020202020204" pitchFamily="34" charset="0"/>
              <a:buChar char="•"/>
              <a:defRPr/>
            </a:pPr>
            <a:r>
              <a:rPr lang="en-US" dirty="0"/>
              <a:t>Powerful in business, government, lobbyists</a:t>
            </a:r>
          </a:p>
          <a:p>
            <a:pPr marL="171434" indent="-171434" defTabSz="914311">
              <a:buFont typeface="Arial" panose="020B0604020202020204" pitchFamily="34" charset="0"/>
              <a:buChar char="•"/>
              <a:defRPr/>
            </a:pPr>
            <a:r>
              <a:rPr lang="en-US" dirty="0"/>
              <a:t>Those with money hire the best lawyers, and can often get away with corrupt and even illegal things</a:t>
            </a:r>
          </a:p>
          <a:p>
            <a:pPr marL="171434" indent="-171434" defTabSz="914311">
              <a:buFont typeface="Arial" panose="020B0604020202020204" pitchFamily="34" charset="0"/>
              <a:buChar char="•"/>
              <a:defRPr/>
            </a:pPr>
            <a:r>
              <a:rPr lang="en-US" dirty="0"/>
              <a:t>It is, and always has been this way</a:t>
            </a:r>
          </a:p>
          <a:p>
            <a:pPr defTabSz="914311">
              <a:defRPr/>
            </a:pPr>
            <a:r>
              <a:rPr lang="en-US" b="1" dirty="0"/>
              <a:t>(Amos 5:7), </a:t>
            </a:r>
            <a:r>
              <a:rPr lang="en-US" i="1" dirty="0"/>
              <a:t>“You who turn justice to wormwood, and lay righteousness to rest in the earth!”</a:t>
            </a:r>
          </a:p>
          <a:p>
            <a:pPr marL="628589" lvl="1" indent="-171434" defTabSz="914311">
              <a:buFont typeface="Arial" panose="020B0604020202020204" pitchFamily="34" charset="0"/>
              <a:buChar char="•"/>
              <a:defRPr/>
            </a:pPr>
            <a:r>
              <a:rPr lang="en-US" b="1" i="0" dirty="0"/>
              <a:t>Bribery</a:t>
            </a:r>
          </a:p>
          <a:p>
            <a:pPr defTabSz="914311">
              <a:defRPr/>
            </a:pPr>
            <a:r>
              <a:rPr lang="en-US" b="1" dirty="0"/>
              <a:t>(Amos 5:12-13), </a:t>
            </a:r>
            <a:r>
              <a:rPr lang="en-US" i="1" dirty="0"/>
              <a:t>“For I know your manifold transgressions and your mighty sins: </a:t>
            </a:r>
            <a:r>
              <a:rPr lang="en-US" b="1" i="1" u="none" dirty="0"/>
              <a:t>afflicting the just and taking bribes</a:t>
            </a:r>
            <a:r>
              <a:rPr lang="en-US" i="1" dirty="0"/>
              <a:t>; </a:t>
            </a:r>
            <a:r>
              <a:rPr lang="en-US" b="1" i="1" dirty="0"/>
              <a:t>diverting the poor from justice at the gate</a:t>
            </a:r>
            <a:r>
              <a:rPr lang="en-US" i="1" dirty="0"/>
              <a:t>. </a:t>
            </a:r>
            <a:r>
              <a:rPr lang="en-US" i="1" baseline="30000" dirty="0"/>
              <a:t>13</a:t>
            </a:r>
            <a:r>
              <a:rPr lang="en-US" i="1" dirty="0"/>
              <a:t> Therefore the prudent keep silent at that time, for it is an evil time.”</a:t>
            </a:r>
          </a:p>
          <a:p>
            <a:pPr marL="628589" lvl="1" indent="-171434" defTabSz="914311">
              <a:buFont typeface="Arial" panose="020B0604020202020204" pitchFamily="34" charset="0"/>
              <a:buChar char="•"/>
              <a:defRPr/>
            </a:pPr>
            <a:r>
              <a:rPr lang="en-US" b="1" dirty="0"/>
              <a:t>Cheating in business</a:t>
            </a:r>
          </a:p>
          <a:p>
            <a:pPr defTabSz="914311">
              <a:defRPr/>
            </a:pPr>
            <a:r>
              <a:rPr lang="en-US" b="1" dirty="0"/>
              <a:t>(Amos 8:5), </a:t>
            </a:r>
            <a:r>
              <a:rPr lang="en-US" i="1" dirty="0"/>
              <a:t>“Saying: ‘When will the New Moon be past, that we may sell grain? And the Sabbath, that we may trade wheat?</a:t>
            </a:r>
            <a:br>
              <a:rPr lang="en-US" i="1" dirty="0"/>
            </a:br>
            <a:r>
              <a:rPr lang="en-US" i="1" dirty="0"/>
              <a:t>Making the ephah small and the shekel large, </a:t>
            </a:r>
            <a:r>
              <a:rPr lang="en-US" b="1" i="1" dirty="0"/>
              <a:t>falsifying the scales by deceit</a:t>
            </a:r>
            <a:r>
              <a:rPr lang="en-US" i="1" dirty="0"/>
              <a:t>.”</a:t>
            </a:r>
          </a:p>
          <a:p>
            <a:pPr marL="171434" indent="-171434" defTabSz="914311">
              <a:buFont typeface="Arial" panose="020B0604020202020204" pitchFamily="34" charset="0"/>
              <a:buChar char="•"/>
              <a:defRPr/>
            </a:pPr>
            <a:r>
              <a:rPr lang="en-US" b="1" dirty="0"/>
              <a:t>Isaiah spoke of similar conditions in Jerusalem in his pronouncement of judgment</a:t>
            </a:r>
          </a:p>
          <a:p>
            <a:pPr defTabSz="914311">
              <a:defRPr/>
            </a:pPr>
            <a:r>
              <a:rPr lang="en-US" b="1" dirty="0"/>
              <a:t>(Isaiah 1:21-26), </a:t>
            </a:r>
            <a:r>
              <a:rPr lang="en-US" i="1" dirty="0"/>
              <a:t>“How the faithful city has become a harlot! </a:t>
            </a:r>
            <a:r>
              <a:rPr lang="en-US" b="1" i="1" dirty="0"/>
              <a:t>It was full of justice; righteousness lodged in it, but now murderers</a:t>
            </a:r>
            <a:r>
              <a:rPr lang="en-US" i="1" dirty="0"/>
              <a:t>. </a:t>
            </a:r>
            <a:r>
              <a:rPr lang="en-US" i="1" baseline="30000" dirty="0"/>
              <a:t>22</a:t>
            </a:r>
            <a:r>
              <a:rPr lang="en-US" i="1" dirty="0"/>
              <a:t> Your silver has become dross, your wine mixed with water. </a:t>
            </a:r>
            <a:r>
              <a:rPr lang="en-US" i="1" baseline="30000" dirty="0"/>
              <a:t>23</a:t>
            </a:r>
            <a:r>
              <a:rPr lang="en-US" i="1" dirty="0"/>
              <a:t> Your princes are rebellious, and companions of thieves; </a:t>
            </a:r>
            <a:r>
              <a:rPr lang="en-US" b="1" i="1" dirty="0"/>
              <a:t>everyone loves bribes, and follows after rewards</a:t>
            </a:r>
            <a:r>
              <a:rPr lang="en-US" i="1" dirty="0"/>
              <a:t>. </a:t>
            </a:r>
            <a:r>
              <a:rPr lang="en-US" b="1" i="1" dirty="0"/>
              <a:t>They do not defend the fatherless, nor does the cause of the widow come before them.</a:t>
            </a:r>
            <a:r>
              <a:rPr lang="en-US" i="1" dirty="0"/>
              <a:t> </a:t>
            </a:r>
            <a:r>
              <a:rPr lang="en-US" i="1" baseline="30000" dirty="0"/>
              <a:t>24</a:t>
            </a:r>
            <a:r>
              <a:rPr lang="en-US" i="1" dirty="0"/>
              <a:t> Therefore the Lord says, the Lord of hosts, the Mighty One of Israel, “Ah, I will rid Myself of My adversaries, and take vengeance on My enemies. </a:t>
            </a:r>
            <a:r>
              <a:rPr lang="en-US" i="1" baseline="30000" dirty="0"/>
              <a:t>25</a:t>
            </a:r>
            <a:r>
              <a:rPr lang="en-US" i="1" dirty="0"/>
              <a:t> I will turn My hand against you, and thoroughly purge away your dross, and take away all your alloy. </a:t>
            </a:r>
            <a:r>
              <a:rPr lang="en-US" i="1" baseline="30000" dirty="0"/>
              <a:t>26</a:t>
            </a:r>
            <a:r>
              <a:rPr lang="en-US" i="1" dirty="0"/>
              <a:t> </a:t>
            </a:r>
            <a:r>
              <a:rPr lang="en-US" b="1" i="1" dirty="0"/>
              <a:t>I will restore your judges as at the first</a:t>
            </a:r>
            <a:r>
              <a:rPr lang="en-US" i="1" dirty="0"/>
              <a:t>, and your counselors as at the beginning. </a:t>
            </a:r>
            <a:r>
              <a:rPr lang="en-US" b="1" i="1" dirty="0"/>
              <a:t>Afterward you shall be called the city of righteousness</a:t>
            </a:r>
            <a:r>
              <a:rPr lang="en-US" i="1" dirty="0"/>
              <a:t>, the faithful city.”</a:t>
            </a:r>
          </a:p>
        </p:txBody>
      </p:sp>
      <p:sp>
        <p:nvSpPr>
          <p:cNvPr id="4" name="Slide Number Placeholder 3"/>
          <p:cNvSpPr>
            <a:spLocks noGrp="1"/>
          </p:cNvSpPr>
          <p:nvPr>
            <p:ph type="sldNum" sz="quarter" idx="10"/>
          </p:nvPr>
        </p:nvSpPr>
        <p:spPr/>
        <p:txBody>
          <a:bodyPr/>
          <a:lstStyle/>
          <a:p>
            <a:fld id="{542E59C5-06DE-4184-9952-662EE5ED165E}" type="slidenum">
              <a:rPr lang="en-US" smtClean="0"/>
              <a:t>5</a:t>
            </a:fld>
            <a:endParaRPr lang="en-US"/>
          </a:p>
        </p:txBody>
      </p:sp>
    </p:spTree>
    <p:extLst>
      <p:ext uri="{BB962C8B-B14F-4D97-AF65-F5344CB8AC3E}">
        <p14:creationId xmlns:p14="http://schemas.microsoft.com/office/powerpoint/2010/main" val="273361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1">
              <a:defRPr/>
            </a:pPr>
            <a:r>
              <a:rPr lang="en-US" b="1" dirty="0"/>
              <a:t>A Misguided trust in their Riches</a:t>
            </a:r>
          </a:p>
          <a:p>
            <a:pPr marL="171434" indent="-171434" defTabSz="914311">
              <a:buFont typeface="Arial" panose="020B0604020202020204" pitchFamily="34" charset="0"/>
              <a:buChar char="•"/>
              <a:defRPr/>
            </a:pPr>
            <a:r>
              <a:rPr lang="en-US" dirty="0"/>
              <a:t>What many rich don’t realize, can’t bring themselves to understand, is that their riches won’t protect them</a:t>
            </a:r>
          </a:p>
          <a:p>
            <a:pPr marL="171434" indent="-171434" defTabSz="914311">
              <a:buFont typeface="Arial" panose="020B0604020202020204" pitchFamily="34" charset="0"/>
              <a:buChar char="•"/>
              <a:defRPr/>
            </a:pPr>
            <a:r>
              <a:rPr lang="en-US" dirty="0"/>
              <a:t>On earth, crime, disease, affliction can hit them.  (Death is the end of us all)</a:t>
            </a:r>
          </a:p>
          <a:p>
            <a:pPr marL="171434" indent="-171434" defTabSz="914311">
              <a:buFont typeface="Arial" panose="020B0604020202020204" pitchFamily="34" charset="0"/>
              <a:buChar char="•"/>
              <a:defRPr/>
            </a:pPr>
            <a:r>
              <a:rPr lang="en-US" dirty="0"/>
              <a:t>In Judgment, riches will be of no use at all</a:t>
            </a:r>
          </a:p>
          <a:p>
            <a:pPr defTabSz="914311">
              <a:defRPr/>
            </a:pPr>
            <a:r>
              <a:rPr lang="en-US" b="1" dirty="0"/>
              <a:t>(Amos 6:1), </a:t>
            </a:r>
            <a:r>
              <a:rPr lang="en-US" i="1" dirty="0"/>
              <a:t>“Woe to you who are at ease in Zion, and trust in Mount Samaria, notable persons in the chief nation, to whom the house of Israel comes!”</a:t>
            </a:r>
          </a:p>
          <a:p>
            <a:pPr marL="171434" indent="-171434" defTabSz="914311">
              <a:buFont typeface="Arial" panose="020B0604020202020204" pitchFamily="34" charset="0"/>
              <a:buChar char="•"/>
              <a:defRPr/>
            </a:pPr>
            <a:r>
              <a:rPr lang="en-US" dirty="0"/>
              <a:t>The trust in self sufficiency (riches, position, power) is seductive, but misplaced</a:t>
            </a:r>
          </a:p>
          <a:p>
            <a:pPr marL="171434" indent="-171434" defTabSz="914311">
              <a:buFont typeface="Arial" panose="020B0604020202020204" pitchFamily="34" charset="0"/>
              <a:buChar char="•"/>
              <a:defRPr/>
            </a:pPr>
            <a:r>
              <a:rPr lang="en-US" b="1" dirty="0"/>
              <a:t>Edom found this out in judgment for her violence against God’s people</a:t>
            </a:r>
          </a:p>
          <a:p>
            <a:pPr defTabSz="914311">
              <a:defRPr/>
            </a:pPr>
            <a:r>
              <a:rPr lang="en-US" b="1" dirty="0"/>
              <a:t>(Obadiah 1:2-4), </a:t>
            </a:r>
            <a:r>
              <a:rPr lang="en-US" i="1" dirty="0"/>
              <a:t>“Behold, I will make you small among the nations; you shall be greatly despised. </a:t>
            </a:r>
            <a:r>
              <a:rPr lang="en-US" i="1" baseline="30000" dirty="0"/>
              <a:t>3</a:t>
            </a:r>
            <a:r>
              <a:rPr lang="en-US" i="1" dirty="0"/>
              <a:t> The pride of your heart has deceived you, you who dwell in the clefts of the rock, whose habitation is high; you who say in your heart, ‘Who will bring me down to the ground?’ </a:t>
            </a:r>
            <a:r>
              <a:rPr lang="en-US" i="1" baseline="30000" dirty="0"/>
              <a:t>4</a:t>
            </a:r>
            <a:r>
              <a:rPr lang="en-US" i="1" dirty="0"/>
              <a:t> Though you ascend as high as the eagle, and though you set your nest among the stars, from there I will bring you down,” says the Lord.”</a:t>
            </a:r>
          </a:p>
          <a:p>
            <a:pPr marL="171434" indent="-171434" defTabSz="914311">
              <a:buFont typeface="Arial" panose="020B0604020202020204" pitchFamily="34" charset="0"/>
              <a:buChar char="•"/>
              <a:defRPr/>
            </a:pPr>
            <a:r>
              <a:rPr lang="en-US" dirty="0"/>
              <a:t>Rich man of Luke 12 trusted in his riches, but died, and was unprepared for judgment</a:t>
            </a:r>
          </a:p>
          <a:p>
            <a:pPr marL="171434" indent="-171434" defTabSz="914311">
              <a:buFont typeface="Arial" panose="020B0604020202020204" pitchFamily="34" charset="0"/>
              <a:buChar char="•"/>
              <a:defRPr/>
            </a:pPr>
            <a:r>
              <a:rPr lang="en-US" b="1" dirty="0"/>
              <a:t>This is a lesson we all must learn</a:t>
            </a:r>
          </a:p>
          <a:p>
            <a:pPr defTabSz="914311">
              <a:defRPr/>
            </a:pPr>
            <a:r>
              <a:rPr lang="en-US" b="1" dirty="0"/>
              <a:t>(Luke 9:23-25), </a:t>
            </a:r>
            <a:r>
              <a:rPr lang="en-US" i="1" dirty="0"/>
              <a:t>“Then He said to them all, “If anyone desires to come after Me, let him deny himself, and take up his cross daily, and follow Me.</a:t>
            </a:r>
            <a:r>
              <a:rPr lang="en-US" i="1" baseline="30000" dirty="0"/>
              <a:t> 24</a:t>
            </a:r>
            <a:r>
              <a:rPr lang="en-US" i="1" dirty="0"/>
              <a:t> For whoever desires to save his life will lose it, but whoever loses his life for My sake will save it.</a:t>
            </a:r>
            <a:r>
              <a:rPr lang="en-US" i="1" baseline="30000" dirty="0"/>
              <a:t> 25</a:t>
            </a:r>
            <a:r>
              <a:rPr lang="en-US" i="1" dirty="0"/>
              <a:t> For what profit is it to a man if he gains the whole world, and is himself destroyed or lost?”</a:t>
            </a:r>
          </a:p>
        </p:txBody>
      </p:sp>
      <p:sp>
        <p:nvSpPr>
          <p:cNvPr id="4" name="Slide Number Placeholder 3"/>
          <p:cNvSpPr>
            <a:spLocks noGrp="1"/>
          </p:cNvSpPr>
          <p:nvPr>
            <p:ph type="sldNum" sz="quarter" idx="10"/>
          </p:nvPr>
        </p:nvSpPr>
        <p:spPr/>
        <p:txBody>
          <a:bodyPr/>
          <a:lstStyle/>
          <a:p>
            <a:fld id="{542E59C5-06DE-4184-9952-662EE5ED165E}" type="slidenum">
              <a:rPr lang="en-US" smtClean="0"/>
              <a:t>6</a:t>
            </a:fld>
            <a:endParaRPr lang="en-US"/>
          </a:p>
        </p:txBody>
      </p:sp>
    </p:spTree>
    <p:extLst>
      <p:ext uri="{BB962C8B-B14F-4D97-AF65-F5344CB8AC3E}">
        <p14:creationId xmlns:p14="http://schemas.microsoft.com/office/powerpoint/2010/main" val="303478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b="1" dirty="0">
                <a:solidFill>
                  <a:schemeClr val="bg1"/>
                </a:solidFill>
              </a:rPr>
              <a:t>The devil gets you by surface glitter.  Never forget the dangers posed by the pursuit and attaining of riches!</a:t>
            </a:r>
          </a:p>
          <a:p>
            <a:pPr>
              <a:spcAft>
                <a:spcPts val="1200"/>
              </a:spcAft>
            </a:pPr>
            <a:endParaRPr lang="en-US" b="1" dirty="0">
              <a:solidFill>
                <a:schemeClr val="bg1"/>
              </a:solidFill>
            </a:endParaRPr>
          </a:p>
          <a:p>
            <a:pPr>
              <a:spcAft>
                <a:spcPts val="1200"/>
              </a:spcAft>
            </a:pPr>
            <a:r>
              <a:rPr lang="en-US" b="1" dirty="0">
                <a:solidFill>
                  <a:schemeClr val="bg1"/>
                </a:solidFill>
              </a:rPr>
              <a:t>(Matthew 13:22), </a:t>
            </a:r>
            <a:r>
              <a:rPr lang="en-US" i="1" dirty="0">
                <a:solidFill>
                  <a:schemeClr val="bg1"/>
                </a:solidFill>
              </a:rPr>
              <a:t>“Now he who received seed among the thorns is he who hears the word, and the cares of this world and the deceitfulness of riches choke the word, and he becomes unfruitful.”</a:t>
            </a:r>
          </a:p>
          <a:p>
            <a:pPr>
              <a:spcAft>
                <a:spcPts val="1200"/>
              </a:spcAft>
            </a:pPr>
            <a:endParaRPr lang="en-US" dirty="0">
              <a:solidFill>
                <a:schemeClr val="bg1"/>
              </a:solidFill>
            </a:endParaRPr>
          </a:p>
          <a:p>
            <a:r>
              <a:rPr lang="en-US" b="1" dirty="0">
                <a:solidFill>
                  <a:schemeClr val="bg1"/>
                </a:solidFill>
              </a:rPr>
              <a:t>(1 Timothy 6:10), </a:t>
            </a:r>
            <a:r>
              <a:rPr lang="en-US" i="1" dirty="0">
                <a:solidFill>
                  <a:schemeClr val="bg1"/>
                </a:solidFill>
              </a:rPr>
              <a:t>“For the love of money is a root of all kinds of evil, for which some have strayed from the faith in their greediness, and pierced themselves through with many sorrows.”</a:t>
            </a:r>
          </a:p>
        </p:txBody>
      </p:sp>
      <p:sp>
        <p:nvSpPr>
          <p:cNvPr id="4" name="Slide Number Placeholder 3"/>
          <p:cNvSpPr>
            <a:spLocks noGrp="1"/>
          </p:cNvSpPr>
          <p:nvPr>
            <p:ph type="sldNum" sz="quarter" idx="10"/>
          </p:nvPr>
        </p:nvSpPr>
        <p:spPr/>
        <p:txBody>
          <a:bodyPr/>
          <a:lstStyle/>
          <a:p>
            <a:fld id="{542E59C5-06DE-4184-9952-662EE5ED165E}" type="slidenum">
              <a:rPr lang="en-US" smtClean="0"/>
              <a:t>7</a:t>
            </a:fld>
            <a:endParaRPr lang="en-US"/>
          </a:p>
        </p:txBody>
      </p:sp>
    </p:spTree>
    <p:extLst>
      <p:ext uri="{BB962C8B-B14F-4D97-AF65-F5344CB8AC3E}">
        <p14:creationId xmlns:p14="http://schemas.microsoft.com/office/powerpoint/2010/main" val="263863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2FF5A-61DA-420E-B0A1-3D402EABDD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F2EF1E-A992-4F6E-B0F9-B274AD92E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966541-49F1-4F1F-8D96-83BE2F4559D4}"/>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5" name="Footer Placeholder 4">
            <a:extLst>
              <a:ext uri="{FF2B5EF4-FFF2-40B4-BE49-F238E27FC236}">
                <a16:creationId xmlns:a16="http://schemas.microsoft.com/office/drawing/2014/main" id="{1A075177-28EF-4D4A-A713-6EDC70F43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06F21-0A82-41D1-9488-FD956048AF26}"/>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300056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9426-6E7C-404D-BD70-4F01C0FFA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E2C6E-6D0C-4118-95C4-630FDC2A58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C4DE-B04F-4C6D-BA07-B230DB2353A0}"/>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5" name="Footer Placeholder 4">
            <a:extLst>
              <a:ext uri="{FF2B5EF4-FFF2-40B4-BE49-F238E27FC236}">
                <a16:creationId xmlns:a16="http://schemas.microsoft.com/office/drawing/2014/main" id="{E12975AA-3BC5-4DDB-AFB1-DFF12EEEF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80A38-A0E7-4E5E-A572-947ACFD60D95}"/>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3940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F2EA2-BE5B-45D4-8AD5-11D97E6692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7022A-D48E-4819-B434-06BB79E4D2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83730-9391-4878-B6EF-397DD0535737}"/>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5" name="Footer Placeholder 4">
            <a:extLst>
              <a:ext uri="{FF2B5EF4-FFF2-40B4-BE49-F238E27FC236}">
                <a16:creationId xmlns:a16="http://schemas.microsoft.com/office/drawing/2014/main" id="{672801A9-B3D9-4F44-B9F3-241A13331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39124-55A0-471D-9858-B73FF26051AC}"/>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344691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DA25-DDD3-4B8E-9D4B-0FBB2ECFDA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4167C3-2EC6-4716-893F-8A5A798662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6A345-94C3-4E1A-85F6-ED17739C25B2}"/>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5" name="Footer Placeholder 4">
            <a:extLst>
              <a:ext uri="{FF2B5EF4-FFF2-40B4-BE49-F238E27FC236}">
                <a16:creationId xmlns:a16="http://schemas.microsoft.com/office/drawing/2014/main" id="{FC2378F1-62A2-4C05-888C-A73D24016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0903-510D-45E9-B548-6C2AD54FFBCC}"/>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48288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636F-41A2-40A1-9671-4D32E352C9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85D226-A607-4C7B-BF85-E2AFE3072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4B92E9-8553-4F3C-9B7E-59F72EFF3AA2}"/>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5" name="Footer Placeholder 4">
            <a:extLst>
              <a:ext uri="{FF2B5EF4-FFF2-40B4-BE49-F238E27FC236}">
                <a16:creationId xmlns:a16="http://schemas.microsoft.com/office/drawing/2014/main" id="{AA09EDD2-61E4-4AFB-A6D3-A776379F9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A8027-D474-4FBA-86A0-6A99B1B17030}"/>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383802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02359-DE59-4FE9-8881-496A0A5C4D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FA0EAB-6112-4870-A4F7-5B19FD028A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0E9446-0681-4254-983F-350FE74ABD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EE135C-3E06-4862-9C80-B83401ACF9E2}"/>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6" name="Footer Placeholder 5">
            <a:extLst>
              <a:ext uri="{FF2B5EF4-FFF2-40B4-BE49-F238E27FC236}">
                <a16:creationId xmlns:a16="http://schemas.microsoft.com/office/drawing/2014/main" id="{8BA2A06C-06E8-4B08-8752-2C01FAFC2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024A46-9495-4C75-99B8-D470D3161609}"/>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201872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1023D-3DB8-4673-BD91-EB6AC77268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0B7913-B707-41E3-B96B-A8246D9E2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CCA94E-F7CB-4D5A-8961-927ED69B28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7436C2-F186-48CC-9DD3-B464DDBDC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F8D150-3B31-4F3C-96F4-7BD85CB3B1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AABE5-B62C-4651-B3A1-9E1B9763D451}"/>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8" name="Footer Placeholder 7">
            <a:extLst>
              <a:ext uri="{FF2B5EF4-FFF2-40B4-BE49-F238E27FC236}">
                <a16:creationId xmlns:a16="http://schemas.microsoft.com/office/drawing/2014/main" id="{1C2EE949-00DD-4E72-BCAB-E88CB558B2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77493-811A-4278-9F3B-7D4643591DC0}"/>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166858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E159-57C0-4FC0-8888-F746E00535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EF2DDE-6651-4918-9A7E-E1F64BBD39AF}"/>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4" name="Footer Placeholder 3">
            <a:extLst>
              <a:ext uri="{FF2B5EF4-FFF2-40B4-BE49-F238E27FC236}">
                <a16:creationId xmlns:a16="http://schemas.microsoft.com/office/drawing/2014/main" id="{10E5EF65-5B80-4331-87F0-E179A437AE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3595C-35E7-4AFC-8F8B-6F5CB5A1D8F6}"/>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40911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9C0225-99A0-4A46-8C5C-271834DEE3F4}"/>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3" name="Footer Placeholder 2">
            <a:extLst>
              <a:ext uri="{FF2B5EF4-FFF2-40B4-BE49-F238E27FC236}">
                <a16:creationId xmlns:a16="http://schemas.microsoft.com/office/drawing/2014/main" id="{208E1ED0-A52A-4F3D-AD22-CEE3526925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8CDD64-CD90-44FB-BD9E-4A0CC22B8FA9}"/>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342938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EDEE-E626-4FB3-ACB6-EAA4F2EB9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8901FE-17EF-4435-95A0-D65F6B90F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8D6A17-5BBF-4348-8329-19C8B3CAA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E1012-B426-4F0B-AD7C-82DF2961B562}"/>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6" name="Footer Placeholder 5">
            <a:extLst>
              <a:ext uri="{FF2B5EF4-FFF2-40B4-BE49-F238E27FC236}">
                <a16:creationId xmlns:a16="http://schemas.microsoft.com/office/drawing/2014/main" id="{59A32122-9C41-4411-A772-E33D3BB9A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BAE83-D8FA-4FA3-B74F-87F9AA5EA84E}"/>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337250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BE70-2EED-4D1C-8E3D-1C70C39C5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123DB-53BB-495E-93AC-B22F704F4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DFC24-38EC-44FB-ABEB-9BB435EBA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33B7DA-1389-4415-958D-908DA317FAF0}"/>
              </a:ext>
            </a:extLst>
          </p:cNvPr>
          <p:cNvSpPr>
            <a:spLocks noGrp="1"/>
          </p:cNvSpPr>
          <p:nvPr>
            <p:ph type="dt" sz="half" idx="10"/>
          </p:nvPr>
        </p:nvSpPr>
        <p:spPr/>
        <p:txBody>
          <a:bodyPr/>
          <a:lstStyle/>
          <a:p>
            <a:fld id="{D41F73F5-1005-41CF-9FE5-41567602D4A7}" type="datetimeFigureOut">
              <a:rPr lang="en-US" smtClean="0"/>
              <a:t>2/17/2018</a:t>
            </a:fld>
            <a:endParaRPr lang="en-US"/>
          </a:p>
        </p:txBody>
      </p:sp>
      <p:sp>
        <p:nvSpPr>
          <p:cNvPr id="6" name="Footer Placeholder 5">
            <a:extLst>
              <a:ext uri="{FF2B5EF4-FFF2-40B4-BE49-F238E27FC236}">
                <a16:creationId xmlns:a16="http://schemas.microsoft.com/office/drawing/2014/main" id="{9045A510-7240-417E-8E14-214D99219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EA0F2-2D17-4F5C-9273-3489F062E66B}"/>
              </a:ext>
            </a:extLst>
          </p:cNvPr>
          <p:cNvSpPr>
            <a:spLocks noGrp="1"/>
          </p:cNvSpPr>
          <p:nvPr>
            <p:ph type="sldNum" sz="quarter" idx="12"/>
          </p:nvPr>
        </p:nvSpPr>
        <p:spPr/>
        <p:txBody>
          <a:bodyPr/>
          <a:lstStyle/>
          <a:p>
            <a:fld id="{60529A2F-D05B-4FE2-A1CF-66C2DEE961F9}" type="slidenum">
              <a:rPr lang="en-US" smtClean="0"/>
              <a:t>‹#›</a:t>
            </a:fld>
            <a:endParaRPr lang="en-US"/>
          </a:p>
        </p:txBody>
      </p:sp>
    </p:spTree>
    <p:extLst>
      <p:ext uri="{BB962C8B-B14F-4D97-AF65-F5344CB8AC3E}">
        <p14:creationId xmlns:p14="http://schemas.microsoft.com/office/powerpoint/2010/main" val="376684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0106DD-1181-4E53-9798-2D00B2C3C7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E94CC-3C20-4EC2-BFEE-CC02F95F5C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9DAA6-B75F-496F-93CA-4ECE196703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F73F5-1005-41CF-9FE5-41567602D4A7}" type="datetimeFigureOut">
              <a:rPr lang="en-US" smtClean="0"/>
              <a:t>2/17/2018</a:t>
            </a:fld>
            <a:endParaRPr lang="en-US"/>
          </a:p>
        </p:txBody>
      </p:sp>
      <p:sp>
        <p:nvSpPr>
          <p:cNvPr id="5" name="Footer Placeholder 4">
            <a:extLst>
              <a:ext uri="{FF2B5EF4-FFF2-40B4-BE49-F238E27FC236}">
                <a16:creationId xmlns:a16="http://schemas.microsoft.com/office/drawing/2014/main" id="{273E6E8C-04B8-4BAC-9506-A584C9E0E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B6A9A6-7542-4260-9094-C72F9C6DF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29A2F-D05B-4FE2-A1CF-66C2DEE961F9}" type="slidenum">
              <a:rPr lang="en-US" smtClean="0"/>
              <a:t>‹#›</a:t>
            </a:fld>
            <a:endParaRPr lang="en-US"/>
          </a:p>
        </p:txBody>
      </p:sp>
    </p:spTree>
    <p:extLst>
      <p:ext uri="{BB962C8B-B14F-4D97-AF65-F5344CB8AC3E}">
        <p14:creationId xmlns:p14="http://schemas.microsoft.com/office/powerpoint/2010/main" val="3323579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DC6F57-58DA-44C9-940B-9E85D80A0706}"/>
              </a:ext>
            </a:extLst>
          </p:cNvPr>
          <p:cNvPicPr>
            <a:picLocks noChangeAspect="1"/>
          </p:cNvPicPr>
          <p:nvPr/>
        </p:nvPicPr>
        <p:blipFill>
          <a:blip r:embed="rId3"/>
          <a:stretch>
            <a:fillRect/>
          </a:stretch>
        </p:blipFill>
        <p:spPr>
          <a:xfrm>
            <a:off x="-133350" y="1949747"/>
            <a:ext cx="12496800" cy="5098753"/>
          </a:xfrm>
          <a:prstGeom prst="rect">
            <a:avLst/>
          </a:prstGeom>
          <a:ln w="50800">
            <a:solidFill>
              <a:schemeClr val="accent6">
                <a:lumMod val="50000"/>
              </a:schemeClr>
            </a:solidFill>
          </a:ln>
        </p:spPr>
      </p:pic>
      <p:sp>
        <p:nvSpPr>
          <p:cNvPr id="2" name="Title 1">
            <a:extLst>
              <a:ext uri="{FF2B5EF4-FFF2-40B4-BE49-F238E27FC236}">
                <a16:creationId xmlns:a16="http://schemas.microsoft.com/office/drawing/2014/main" id="{02B52E47-DA0C-4322-96C8-6EA6DC82ADFE}"/>
              </a:ext>
            </a:extLst>
          </p:cNvPr>
          <p:cNvSpPr>
            <a:spLocks noGrp="1"/>
          </p:cNvSpPr>
          <p:nvPr>
            <p:ph type="ctrTitle"/>
          </p:nvPr>
        </p:nvSpPr>
        <p:spPr>
          <a:xfrm>
            <a:off x="548640" y="349547"/>
            <a:ext cx="11045952" cy="1387813"/>
          </a:xfrm>
        </p:spPr>
        <p:txBody>
          <a:bodyPr>
            <a:noAutofit/>
          </a:bodyPr>
          <a:lstStyle/>
          <a:p>
            <a:r>
              <a:rPr lang="en-US" sz="8800" dirty="0">
                <a:latin typeface="orange juice" panose="02000000000000000000" pitchFamily="2" charset="0"/>
              </a:rPr>
              <a:t>The Ugliness of Riches</a:t>
            </a:r>
          </a:p>
        </p:txBody>
      </p:sp>
      <p:sp>
        <p:nvSpPr>
          <p:cNvPr id="3" name="Subtitle 2">
            <a:extLst>
              <a:ext uri="{FF2B5EF4-FFF2-40B4-BE49-F238E27FC236}">
                <a16:creationId xmlns:a16="http://schemas.microsoft.com/office/drawing/2014/main" id="{90837BA0-2775-4AB2-8D37-7F5D24E9432D}"/>
              </a:ext>
            </a:extLst>
          </p:cNvPr>
          <p:cNvSpPr>
            <a:spLocks noGrp="1"/>
          </p:cNvSpPr>
          <p:nvPr>
            <p:ph type="subTitle" idx="1"/>
          </p:nvPr>
        </p:nvSpPr>
        <p:spPr>
          <a:xfrm>
            <a:off x="335280" y="5869750"/>
            <a:ext cx="2133600" cy="841946"/>
          </a:xfrm>
        </p:spPr>
        <p:txBody>
          <a:bodyPr>
            <a:normAutofit/>
          </a:bodyPr>
          <a:lstStyle/>
          <a:p>
            <a:r>
              <a:rPr lang="en-US" sz="4800" b="1" cap="small" dirty="0">
                <a:solidFill>
                  <a:schemeClr val="bg1"/>
                </a:solidFill>
              </a:rPr>
              <a:t>Amos</a:t>
            </a:r>
          </a:p>
        </p:txBody>
      </p:sp>
    </p:spTree>
    <p:extLst>
      <p:ext uri="{BB962C8B-B14F-4D97-AF65-F5344CB8AC3E}">
        <p14:creationId xmlns:p14="http://schemas.microsoft.com/office/powerpoint/2010/main" val="1549464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CC14-E522-4B73-B1A2-F657432F4FAE}"/>
              </a:ext>
            </a:extLst>
          </p:cNvPr>
          <p:cNvSpPr>
            <a:spLocks noGrp="1"/>
          </p:cNvSpPr>
          <p:nvPr>
            <p:ph type="title"/>
          </p:nvPr>
        </p:nvSpPr>
        <p:spPr>
          <a:xfrm>
            <a:off x="304800" y="171451"/>
            <a:ext cx="11601450" cy="1066799"/>
          </a:xfrm>
        </p:spPr>
        <p:txBody>
          <a:bodyPr>
            <a:normAutofit/>
          </a:bodyPr>
          <a:lstStyle/>
          <a:p>
            <a:pPr algn="ctr"/>
            <a:r>
              <a:rPr lang="en-US" sz="6000" dirty="0">
                <a:latin typeface="orange juice" panose="02000000000000000000" pitchFamily="2" charset="0"/>
              </a:rPr>
              <a:t>Amos: Depiction of Luxury in Israel</a:t>
            </a:r>
          </a:p>
        </p:txBody>
      </p:sp>
    </p:spTree>
    <p:extLst>
      <p:ext uri="{BB962C8B-B14F-4D97-AF65-F5344CB8AC3E}">
        <p14:creationId xmlns:p14="http://schemas.microsoft.com/office/powerpoint/2010/main" val="1973209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CC14-E522-4B73-B1A2-F657432F4FAE}"/>
              </a:ext>
            </a:extLst>
          </p:cNvPr>
          <p:cNvSpPr>
            <a:spLocks noGrp="1"/>
          </p:cNvSpPr>
          <p:nvPr>
            <p:ph type="title"/>
          </p:nvPr>
        </p:nvSpPr>
        <p:spPr>
          <a:xfrm>
            <a:off x="304800" y="171451"/>
            <a:ext cx="11601450" cy="1066799"/>
          </a:xfrm>
        </p:spPr>
        <p:txBody>
          <a:bodyPr>
            <a:normAutofit/>
          </a:bodyPr>
          <a:lstStyle/>
          <a:p>
            <a:pPr algn="ctr"/>
            <a:r>
              <a:rPr lang="en-US" sz="6000" dirty="0">
                <a:latin typeface="orange juice" panose="02000000000000000000" pitchFamily="2" charset="0"/>
              </a:rPr>
              <a:t>Amos: Depiction of Luxury in Israel</a:t>
            </a:r>
          </a:p>
        </p:txBody>
      </p:sp>
      <p:sp>
        <p:nvSpPr>
          <p:cNvPr id="3" name="Content Placeholder 2">
            <a:extLst>
              <a:ext uri="{FF2B5EF4-FFF2-40B4-BE49-F238E27FC236}">
                <a16:creationId xmlns:a16="http://schemas.microsoft.com/office/drawing/2014/main" id="{2C90E00A-CE8B-4A53-AA42-C7E18439914C}"/>
              </a:ext>
            </a:extLst>
          </p:cNvPr>
          <p:cNvSpPr>
            <a:spLocks noGrp="1"/>
          </p:cNvSpPr>
          <p:nvPr>
            <p:ph idx="1"/>
          </p:nvPr>
        </p:nvSpPr>
        <p:spPr>
          <a:xfrm>
            <a:off x="742950" y="1238249"/>
            <a:ext cx="10629900" cy="5448299"/>
          </a:xfrm>
        </p:spPr>
        <p:txBody>
          <a:bodyPr>
            <a:normAutofit/>
          </a:bodyPr>
          <a:lstStyle/>
          <a:p>
            <a:pPr marL="457200" indent="-457200"/>
            <a:r>
              <a:rPr lang="en-US" sz="4400" b="1" dirty="0"/>
              <a:t>Extreme Luxury Tied to Immorality</a:t>
            </a:r>
          </a:p>
          <a:p>
            <a:pPr marL="742950" lvl="1" indent="0">
              <a:buNone/>
            </a:pPr>
            <a:r>
              <a:rPr lang="en-US" sz="4000" i="1" dirty="0"/>
              <a:t>(3:12-15; 4:1; 6:1,4-6; 2:7-8) Luke 12:19-21</a:t>
            </a:r>
          </a:p>
        </p:txBody>
      </p:sp>
    </p:spTree>
    <p:extLst>
      <p:ext uri="{BB962C8B-B14F-4D97-AF65-F5344CB8AC3E}">
        <p14:creationId xmlns:p14="http://schemas.microsoft.com/office/powerpoint/2010/main" val="32947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CC14-E522-4B73-B1A2-F657432F4FAE}"/>
              </a:ext>
            </a:extLst>
          </p:cNvPr>
          <p:cNvSpPr>
            <a:spLocks noGrp="1"/>
          </p:cNvSpPr>
          <p:nvPr>
            <p:ph type="title"/>
          </p:nvPr>
        </p:nvSpPr>
        <p:spPr>
          <a:xfrm>
            <a:off x="304800" y="171451"/>
            <a:ext cx="11601450" cy="1066799"/>
          </a:xfrm>
        </p:spPr>
        <p:txBody>
          <a:bodyPr>
            <a:normAutofit/>
          </a:bodyPr>
          <a:lstStyle/>
          <a:p>
            <a:pPr algn="ctr"/>
            <a:r>
              <a:rPr lang="en-US" sz="6000" dirty="0">
                <a:latin typeface="orange juice" panose="02000000000000000000" pitchFamily="2" charset="0"/>
              </a:rPr>
              <a:t>Amos: Depiction of Luxury in Israel</a:t>
            </a:r>
          </a:p>
        </p:txBody>
      </p:sp>
      <p:sp>
        <p:nvSpPr>
          <p:cNvPr id="3" name="Content Placeholder 2">
            <a:extLst>
              <a:ext uri="{FF2B5EF4-FFF2-40B4-BE49-F238E27FC236}">
                <a16:creationId xmlns:a16="http://schemas.microsoft.com/office/drawing/2014/main" id="{2C90E00A-CE8B-4A53-AA42-C7E18439914C}"/>
              </a:ext>
            </a:extLst>
          </p:cNvPr>
          <p:cNvSpPr>
            <a:spLocks noGrp="1"/>
          </p:cNvSpPr>
          <p:nvPr>
            <p:ph idx="1"/>
          </p:nvPr>
        </p:nvSpPr>
        <p:spPr>
          <a:xfrm>
            <a:off x="742950" y="1238249"/>
            <a:ext cx="10629900" cy="5448299"/>
          </a:xfrm>
        </p:spPr>
        <p:txBody>
          <a:bodyPr>
            <a:normAutofit/>
          </a:bodyPr>
          <a:lstStyle/>
          <a:p>
            <a:pPr marL="457200" indent="-457200"/>
            <a:r>
              <a:rPr lang="en-US" sz="4400" b="1" dirty="0"/>
              <a:t>Extreme Luxury Tied to Immorality</a:t>
            </a:r>
          </a:p>
          <a:p>
            <a:pPr marL="742950" lvl="1" indent="0">
              <a:buNone/>
            </a:pPr>
            <a:r>
              <a:rPr lang="en-US" sz="4000" i="1" dirty="0"/>
              <a:t>(3:12-15; 4:1; 6:1,4-6; 2:7-8) Luke 12:19-21</a:t>
            </a:r>
          </a:p>
          <a:p>
            <a:pPr marL="457200" indent="-457200"/>
            <a:r>
              <a:rPr lang="en-US" sz="4400" b="1" dirty="0"/>
              <a:t>Supported by the Oppression of the Poor</a:t>
            </a:r>
          </a:p>
          <a:p>
            <a:pPr marL="742950" lvl="1" indent="0">
              <a:buNone/>
            </a:pPr>
            <a:r>
              <a:rPr lang="en-US" sz="4000" i="1" dirty="0"/>
              <a:t>(2:6-7a; 3:9-10; 4:1; 5:11; 8:4-6) James 2:6-7</a:t>
            </a:r>
          </a:p>
        </p:txBody>
      </p:sp>
    </p:spTree>
    <p:extLst>
      <p:ext uri="{BB962C8B-B14F-4D97-AF65-F5344CB8AC3E}">
        <p14:creationId xmlns:p14="http://schemas.microsoft.com/office/powerpoint/2010/main" val="193563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CC14-E522-4B73-B1A2-F657432F4FAE}"/>
              </a:ext>
            </a:extLst>
          </p:cNvPr>
          <p:cNvSpPr>
            <a:spLocks noGrp="1"/>
          </p:cNvSpPr>
          <p:nvPr>
            <p:ph type="title"/>
          </p:nvPr>
        </p:nvSpPr>
        <p:spPr>
          <a:xfrm>
            <a:off x="304800" y="171451"/>
            <a:ext cx="11601450" cy="1066799"/>
          </a:xfrm>
        </p:spPr>
        <p:txBody>
          <a:bodyPr>
            <a:normAutofit/>
          </a:bodyPr>
          <a:lstStyle/>
          <a:p>
            <a:pPr algn="ctr"/>
            <a:r>
              <a:rPr lang="en-US" sz="6000" dirty="0">
                <a:latin typeface="orange juice" panose="02000000000000000000" pitchFamily="2" charset="0"/>
              </a:rPr>
              <a:t>Amos: Depiction of Luxury in Israel</a:t>
            </a:r>
          </a:p>
        </p:txBody>
      </p:sp>
      <p:sp>
        <p:nvSpPr>
          <p:cNvPr id="3" name="Content Placeholder 2">
            <a:extLst>
              <a:ext uri="{FF2B5EF4-FFF2-40B4-BE49-F238E27FC236}">
                <a16:creationId xmlns:a16="http://schemas.microsoft.com/office/drawing/2014/main" id="{2C90E00A-CE8B-4A53-AA42-C7E18439914C}"/>
              </a:ext>
            </a:extLst>
          </p:cNvPr>
          <p:cNvSpPr>
            <a:spLocks noGrp="1"/>
          </p:cNvSpPr>
          <p:nvPr>
            <p:ph idx="1"/>
          </p:nvPr>
        </p:nvSpPr>
        <p:spPr>
          <a:xfrm>
            <a:off x="742950" y="1238249"/>
            <a:ext cx="10629900" cy="5448299"/>
          </a:xfrm>
        </p:spPr>
        <p:txBody>
          <a:bodyPr>
            <a:normAutofit/>
          </a:bodyPr>
          <a:lstStyle/>
          <a:p>
            <a:pPr marL="457200" indent="-457200"/>
            <a:r>
              <a:rPr lang="en-US" sz="4400" b="1" dirty="0"/>
              <a:t>Extreme Luxury Tied to Immorality</a:t>
            </a:r>
          </a:p>
          <a:p>
            <a:pPr marL="742950" lvl="1" indent="0">
              <a:buNone/>
            </a:pPr>
            <a:r>
              <a:rPr lang="en-US" sz="4000" i="1" dirty="0"/>
              <a:t>(3:12-15; 4:1; 6:1,4-6; 2:7-8) Luke 12:19-21</a:t>
            </a:r>
          </a:p>
          <a:p>
            <a:pPr marL="457200" indent="-457200"/>
            <a:r>
              <a:rPr lang="en-US" sz="4400" b="1" dirty="0"/>
              <a:t>Supported by the Oppression of the Poor</a:t>
            </a:r>
          </a:p>
          <a:p>
            <a:pPr marL="742950" lvl="1" indent="0">
              <a:buNone/>
            </a:pPr>
            <a:r>
              <a:rPr lang="en-US" sz="4000" i="1" dirty="0"/>
              <a:t>(2:6-7a; 3:9-10; 4:1; 5:11; 8:4-6) James 2:6-7</a:t>
            </a:r>
          </a:p>
          <a:p>
            <a:pPr marL="457200" indent="-457200"/>
            <a:r>
              <a:rPr lang="en-US" sz="4400" b="1" dirty="0"/>
              <a:t>Perversions of Justice</a:t>
            </a:r>
          </a:p>
          <a:p>
            <a:pPr lvl="1" indent="0">
              <a:buNone/>
            </a:pPr>
            <a:r>
              <a:rPr lang="en-US" sz="4000" i="1" dirty="0"/>
              <a:t>(5:7,12-13; 8:5) Isaiah 1:21-26</a:t>
            </a:r>
          </a:p>
        </p:txBody>
      </p:sp>
    </p:spTree>
    <p:extLst>
      <p:ext uri="{BB962C8B-B14F-4D97-AF65-F5344CB8AC3E}">
        <p14:creationId xmlns:p14="http://schemas.microsoft.com/office/powerpoint/2010/main" val="33541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CC14-E522-4B73-B1A2-F657432F4FAE}"/>
              </a:ext>
            </a:extLst>
          </p:cNvPr>
          <p:cNvSpPr>
            <a:spLocks noGrp="1"/>
          </p:cNvSpPr>
          <p:nvPr>
            <p:ph type="title"/>
          </p:nvPr>
        </p:nvSpPr>
        <p:spPr>
          <a:xfrm>
            <a:off x="304800" y="171451"/>
            <a:ext cx="11601450" cy="1066799"/>
          </a:xfrm>
        </p:spPr>
        <p:txBody>
          <a:bodyPr>
            <a:normAutofit/>
          </a:bodyPr>
          <a:lstStyle/>
          <a:p>
            <a:pPr algn="ctr"/>
            <a:r>
              <a:rPr lang="en-US" sz="6000" dirty="0">
                <a:latin typeface="orange juice" panose="02000000000000000000" pitchFamily="2" charset="0"/>
              </a:rPr>
              <a:t>Amos: Depiction of Luxury in Israel</a:t>
            </a:r>
          </a:p>
        </p:txBody>
      </p:sp>
      <p:sp>
        <p:nvSpPr>
          <p:cNvPr id="3" name="Content Placeholder 2">
            <a:extLst>
              <a:ext uri="{FF2B5EF4-FFF2-40B4-BE49-F238E27FC236}">
                <a16:creationId xmlns:a16="http://schemas.microsoft.com/office/drawing/2014/main" id="{2C90E00A-CE8B-4A53-AA42-C7E18439914C}"/>
              </a:ext>
            </a:extLst>
          </p:cNvPr>
          <p:cNvSpPr>
            <a:spLocks noGrp="1"/>
          </p:cNvSpPr>
          <p:nvPr>
            <p:ph idx="1"/>
          </p:nvPr>
        </p:nvSpPr>
        <p:spPr>
          <a:xfrm>
            <a:off x="742950" y="1238249"/>
            <a:ext cx="10629900" cy="5448299"/>
          </a:xfrm>
        </p:spPr>
        <p:txBody>
          <a:bodyPr>
            <a:normAutofit/>
          </a:bodyPr>
          <a:lstStyle/>
          <a:p>
            <a:pPr marL="457200" indent="-457200"/>
            <a:r>
              <a:rPr lang="en-US" sz="4400" b="1" dirty="0"/>
              <a:t>Extreme Luxury Tied to Immorality</a:t>
            </a:r>
          </a:p>
          <a:p>
            <a:pPr marL="742950" lvl="1" indent="0">
              <a:buNone/>
            </a:pPr>
            <a:r>
              <a:rPr lang="en-US" sz="4000" i="1" dirty="0"/>
              <a:t>(3:12-15; 4:1; 6:1,4-6; 2:7-8) Luke 12:19-21</a:t>
            </a:r>
          </a:p>
          <a:p>
            <a:pPr marL="457200" indent="-457200"/>
            <a:r>
              <a:rPr lang="en-US" sz="4400" b="1" dirty="0"/>
              <a:t>Supported by the Oppression of the Poor</a:t>
            </a:r>
          </a:p>
          <a:p>
            <a:pPr marL="742950" lvl="1" indent="0">
              <a:buNone/>
            </a:pPr>
            <a:r>
              <a:rPr lang="en-US" sz="4000" i="1" dirty="0"/>
              <a:t>(2:6-7a; 3:9-10; 4:1; 5:11; 8:4-6) James 2:6-7</a:t>
            </a:r>
          </a:p>
          <a:p>
            <a:pPr marL="457200" indent="-457200"/>
            <a:r>
              <a:rPr lang="en-US" sz="4400" b="1" dirty="0"/>
              <a:t>Perversions of Justice</a:t>
            </a:r>
          </a:p>
          <a:p>
            <a:pPr lvl="1" indent="0">
              <a:buNone/>
            </a:pPr>
            <a:r>
              <a:rPr lang="en-US" sz="4000" i="1" dirty="0"/>
              <a:t>(5:7,12-13; 8:5) Isaiah 1:21-26</a:t>
            </a:r>
          </a:p>
          <a:p>
            <a:pPr marL="457200" indent="-457200"/>
            <a:r>
              <a:rPr lang="en-US" sz="4400" b="1" dirty="0"/>
              <a:t>A Misguided Trust in Their Riches</a:t>
            </a:r>
          </a:p>
          <a:p>
            <a:pPr lvl="1" indent="0">
              <a:buNone/>
            </a:pPr>
            <a:r>
              <a:rPr lang="en-US" sz="4000" i="1" dirty="0"/>
              <a:t>(6:1) Obadiah 1:2-4; Luke 9:23-25</a:t>
            </a:r>
          </a:p>
        </p:txBody>
      </p:sp>
    </p:spTree>
    <p:extLst>
      <p:ext uri="{BB962C8B-B14F-4D97-AF65-F5344CB8AC3E}">
        <p14:creationId xmlns:p14="http://schemas.microsoft.com/office/powerpoint/2010/main" val="40169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anim calcmode="lin" valueType="num">
                                      <p:cBhvr>
                                        <p:cTn id="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anim calcmode="lin" valueType="num">
                                      <p:cBhvr>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DC6F57-58DA-44C9-940B-9E85D80A0706}"/>
              </a:ext>
            </a:extLst>
          </p:cNvPr>
          <p:cNvPicPr>
            <a:picLocks noChangeAspect="1"/>
          </p:cNvPicPr>
          <p:nvPr/>
        </p:nvPicPr>
        <p:blipFill>
          <a:blip r:embed="rId3"/>
          <a:stretch>
            <a:fillRect/>
          </a:stretch>
        </p:blipFill>
        <p:spPr>
          <a:xfrm>
            <a:off x="-1220106" y="1191969"/>
            <a:ext cx="14527498" cy="5927287"/>
          </a:xfrm>
          <a:prstGeom prst="rect">
            <a:avLst/>
          </a:prstGeom>
          <a:ln w="50800">
            <a:solidFill>
              <a:schemeClr val="accent6">
                <a:lumMod val="50000"/>
              </a:schemeClr>
            </a:solidFill>
          </a:ln>
        </p:spPr>
      </p:pic>
      <p:sp>
        <p:nvSpPr>
          <p:cNvPr id="2" name="Title 1">
            <a:extLst>
              <a:ext uri="{FF2B5EF4-FFF2-40B4-BE49-F238E27FC236}">
                <a16:creationId xmlns:a16="http://schemas.microsoft.com/office/drawing/2014/main" id="{02B52E47-DA0C-4322-96C8-6EA6DC82ADFE}"/>
              </a:ext>
            </a:extLst>
          </p:cNvPr>
          <p:cNvSpPr>
            <a:spLocks noGrp="1"/>
          </p:cNvSpPr>
          <p:nvPr>
            <p:ph type="ctrTitle"/>
          </p:nvPr>
        </p:nvSpPr>
        <p:spPr>
          <a:xfrm>
            <a:off x="548640" y="100584"/>
            <a:ext cx="11045952" cy="950976"/>
          </a:xfrm>
        </p:spPr>
        <p:txBody>
          <a:bodyPr>
            <a:noAutofit/>
          </a:bodyPr>
          <a:lstStyle/>
          <a:p>
            <a:r>
              <a:rPr lang="en-US" sz="6600" dirty="0">
                <a:latin typeface="orange juice" panose="02000000000000000000" pitchFamily="2" charset="0"/>
              </a:rPr>
              <a:t>Conclusion</a:t>
            </a:r>
          </a:p>
        </p:txBody>
      </p:sp>
      <p:sp>
        <p:nvSpPr>
          <p:cNvPr id="3" name="Subtitle 2">
            <a:extLst>
              <a:ext uri="{FF2B5EF4-FFF2-40B4-BE49-F238E27FC236}">
                <a16:creationId xmlns:a16="http://schemas.microsoft.com/office/drawing/2014/main" id="{90837BA0-2775-4AB2-8D37-7F5D24E9432D}"/>
              </a:ext>
            </a:extLst>
          </p:cNvPr>
          <p:cNvSpPr>
            <a:spLocks noGrp="1"/>
          </p:cNvSpPr>
          <p:nvPr>
            <p:ph type="subTitle" idx="1"/>
          </p:nvPr>
        </p:nvSpPr>
        <p:spPr>
          <a:xfrm>
            <a:off x="381000" y="1480629"/>
            <a:ext cx="11506200" cy="4950503"/>
          </a:xfrm>
          <a:solidFill>
            <a:schemeClr val="accent6">
              <a:lumMod val="50000"/>
              <a:alpha val="76000"/>
            </a:schemeClr>
          </a:solidFill>
        </p:spPr>
        <p:txBody>
          <a:bodyPr>
            <a:normAutofit/>
          </a:bodyPr>
          <a:lstStyle/>
          <a:p>
            <a:pPr indent="282575" algn="l">
              <a:spcBef>
                <a:spcPts val="0"/>
              </a:spcBef>
              <a:spcAft>
                <a:spcPts val="1200"/>
              </a:spcAft>
            </a:pPr>
            <a:r>
              <a:rPr lang="en-US" sz="4000" dirty="0">
                <a:solidFill>
                  <a:schemeClr val="bg1"/>
                </a:solidFill>
              </a:rPr>
              <a:t>“Now he who received seed among the thorns is he who hears the word, and the cares of this world and the deceitfulness of riches choke the word, and he becomes unfruitful.” (Matthew 13:22)</a:t>
            </a:r>
          </a:p>
          <a:p>
            <a:pPr indent="282575" algn="l"/>
            <a:r>
              <a:rPr lang="en-US" sz="4000" dirty="0">
                <a:solidFill>
                  <a:schemeClr val="bg1"/>
                </a:solidFill>
              </a:rPr>
              <a:t>“For the love of money is a root of all kinds of evil, for which some have strayed from the faith in their greediness, and pierced themselves through with many sorrows.” (1 Timothy 6:10)</a:t>
            </a:r>
          </a:p>
        </p:txBody>
      </p:sp>
    </p:spTree>
    <p:extLst>
      <p:ext uri="{BB962C8B-B14F-4D97-AF65-F5344CB8AC3E}">
        <p14:creationId xmlns:p14="http://schemas.microsoft.com/office/powerpoint/2010/main" val="729583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2058</Words>
  <Application>Microsoft Office PowerPoint</Application>
  <PresentationFormat>Widescreen</PresentationFormat>
  <Paragraphs>116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 Light</vt:lpstr>
      <vt:lpstr>Calibri</vt:lpstr>
      <vt:lpstr>orange juice</vt:lpstr>
      <vt:lpstr>Office Theme</vt:lpstr>
      <vt:lpstr>The Ugliness of Riches</vt:lpstr>
      <vt:lpstr>Amos: Depiction of Luxury in Israel</vt:lpstr>
      <vt:lpstr>Amos: Depiction of Luxury in Israel</vt:lpstr>
      <vt:lpstr>Amos: Depiction of Luxury in Israel</vt:lpstr>
      <vt:lpstr>Amos: Depiction of Luxury in Israel</vt:lpstr>
      <vt:lpstr>Amos: Depiction of Luxury in Israel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37</cp:revision>
  <cp:lastPrinted>2018-02-17T06:47:09Z</cp:lastPrinted>
  <dcterms:created xsi:type="dcterms:W3CDTF">2018-02-16T20:14:43Z</dcterms:created>
  <dcterms:modified xsi:type="dcterms:W3CDTF">2018-02-17T23:23:35Z</dcterms:modified>
</cp:coreProperties>
</file>